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3.jpg" ContentType="image/png"/>
  <Override PartName="/ppt/media/image3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01" r:id="rId2"/>
    <p:sldId id="257" r:id="rId3"/>
    <p:sldId id="303" r:id="rId4"/>
    <p:sldId id="299" r:id="rId5"/>
    <p:sldId id="302" r:id="rId6"/>
    <p:sldId id="304" r:id="rId7"/>
    <p:sldId id="307" r:id="rId8"/>
    <p:sldId id="312" r:id="rId9"/>
    <p:sldId id="314" r:id="rId10"/>
    <p:sldId id="315" r:id="rId11"/>
    <p:sldId id="320" r:id="rId12"/>
    <p:sldId id="318" r:id="rId13"/>
    <p:sldId id="323" r:id="rId14"/>
    <p:sldId id="324" r:id="rId15"/>
    <p:sldId id="325" r:id="rId16"/>
    <p:sldId id="327" r:id="rId17"/>
    <p:sldId id="326" r:id="rId18"/>
    <p:sldId id="328" r:id="rId19"/>
    <p:sldId id="335" r:id="rId20"/>
    <p:sldId id="330" r:id="rId21"/>
    <p:sldId id="331" r:id="rId22"/>
    <p:sldId id="332" r:id="rId23"/>
    <p:sldId id="33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94552" autoAdjust="0"/>
  </p:normalViewPr>
  <p:slideViewPr>
    <p:cSldViewPr snapToGrid="0">
      <p:cViewPr varScale="1">
        <p:scale>
          <a:sx n="64" d="100"/>
          <a:sy n="64" d="100"/>
        </p:scale>
        <p:origin x="906" y="5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99D35-B891-479D-91DD-81556EF08195}" type="datetimeFigureOut">
              <a:rPr lang="en-US" smtClean="0"/>
              <a:t>6/4/2022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F4C01-875C-42DD-9A72-BCDE8F4D94BC}" type="slidenum">
              <a:rPr lang="en-US" smtClean="0"/>
              <a:t>‹#›</a:t>
            </a:fld>
            <a:endParaRPr lang="en-US"/>
          </a:p>
        </p:txBody>
      </p:sp>
    </p:spTree>
    <p:extLst>
      <p:ext uri="{BB962C8B-B14F-4D97-AF65-F5344CB8AC3E}">
        <p14:creationId xmlns:p14="http://schemas.microsoft.com/office/powerpoint/2010/main" val="2570818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3D6A82-C22A-4281-BCD7-BC5C5611AF50}" type="slidenum">
              <a:rPr lang="en-US" smtClean="0"/>
              <a:t>1</a:t>
            </a:fld>
            <a:endParaRPr lang="en-US"/>
          </a:p>
        </p:txBody>
      </p:sp>
    </p:spTree>
    <p:extLst>
      <p:ext uri="{BB962C8B-B14F-4D97-AF65-F5344CB8AC3E}">
        <p14:creationId xmlns:p14="http://schemas.microsoft.com/office/powerpoint/2010/main" val="2016595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Chưa sửa</a:t>
            </a:r>
          </a:p>
          <a:p>
            <a:endParaRPr lang="en-US"/>
          </a:p>
        </p:txBody>
      </p:sp>
      <p:sp>
        <p:nvSpPr>
          <p:cNvPr id="4" name="Slide Number Placeholder 3"/>
          <p:cNvSpPr>
            <a:spLocks noGrp="1"/>
          </p:cNvSpPr>
          <p:nvPr>
            <p:ph type="sldNum" sz="quarter" idx="10"/>
          </p:nvPr>
        </p:nvSpPr>
        <p:spPr/>
        <p:txBody>
          <a:bodyPr/>
          <a:lstStyle/>
          <a:p>
            <a:fld id="{939F4C01-875C-42DD-9A72-BCDE8F4D94BC}" type="slidenum">
              <a:rPr lang="en-US" smtClean="0"/>
              <a:t>3</a:t>
            </a:fld>
            <a:endParaRPr lang="en-US"/>
          </a:p>
        </p:txBody>
      </p:sp>
    </p:spTree>
    <p:extLst>
      <p:ext uri="{BB962C8B-B14F-4D97-AF65-F5344CB8AC3E}">
        <p14:creationId xmlns:p14="http://schemas.microsoft.com/office/powerpoint/2010/main" val="3001965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Done</a:t>
            </a:r>
            <a:endParaRPr lang="en-US"/>
          </a:p>
        </p:txBody>
      </p:sp>
      <p:sp>
        <p:nvSpPr>
          <p:cNvPr id="4" name="Slide Number Placeholder 3"/>
          <p:cNvSpPr>
            <a:spLocks noGrp="1"/>
          </p:cNvSpPr>
          <p:nvPr>
            <p:ph type="sldNum" sz="quarter" idx="10"/>
          </p:nvPr>
        </p:nvSpPr>
        <p:spPr/>
        <p:txBody>
          <a:bodyPr/>
          <a:lstStyle/>
          <a:p>
            <a:fld id="{939F4C01-875C-42DD-9A72-BCDE8F4D94BC}" type="slidenum">
              <a:rPr lang="en-US" smtClean="0"/>
              <a:t>4</a:t>
            </a:fld>
            <a:endParaRPr lang="en-US"/>
          </a:p>
        </p:txBody>
      </p:sp>
    </p:spTree>
    <p:extLst>
      <p:ext uri="{BB962C8B-B14F-4D97-AF65-F5344CB8AC3E}">
        <p14:creationId xmlns:p14="http://schemas.microsoft.com/office/powerpoint/2010/main" val="321563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Done</a:t>
            </a:r>
            <a:endParaRPr lang="en-US"/>
          </a:p>
        </p:txBody>
      </p:sp>
      <p:sp>
        <p:nvSpPr>
          <p:cNvPr id="4" name="Slide Number Placeholder 3"/>
          <p:cNvSpPr>
            <a:spLocks noGrp="1"/>
          </p:cNvSpPr>
          <p:nvPr>
            <p:ph type="sldNum" sz="quarter" idx="10"/>
          </p:nvPr>
        </p:nvSpPr>
        <p:spPr/>
        <p:txBody>
          <a:bodyPr/>
          <a:lstStyle/>
          <a:p>
            <a:fld id="{939F4C01-875C-42DD-9A72-BCDE8F4D94BC}" type="slidenum">
              <a:rPr lang="en-US" smtClean="0"/>
              <a:t>5</a:t>
            </a:fld>
            <a:endParaRPr lang="en-US"/>
          </a:p>
        </p:txBody>
      </p:sp>
    </p:spTree>
    <p:extLst>
      <p:ext uri="{BB962C8B-B14F-4D97-AF65-F5344CB8AC3E}">
        <p14:creationId xmlns:p14="http://schemas.microsoft.com/office/powerpoint/2010/main" val="85429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rắng">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74034EE-58C5-413B-B9EE-AF9DBE8C4E43}" type="datetime1">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userDrawn="1"/>
        </p:nvSpPr>
        <p:spPr>
          <a:xfrm>
            <a:off x="0" y="-4991"/>
            <a:ext cx="7003473" cy="1787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836899" y="0"/>
            <a:ext cx="5355102" cy="1787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5396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1999D9-293E-4FA2-B57B-4A5249EF96A7}" type="datetime1">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31F7B-880B-45F4-B5C4-4FA657F54CD9}" type="slidenum">
              <a:rPr lang="en-US" smtClean="0"/>
              <a:t>‹#›</a:t>
            </a:fld>
            <a:endParaRPr lang="en-US"/>
          </a:p>
        </p:txBody>
      </p:sp>
    </p:spTree>
    <p:extLst>
      <p:ext uri="{BB962C8B-B14F-4D97-AF65-F5344CB8AC3E}">
        <p14:creationId xmlns:p14="http://schemas.microsoft.com/office/powerpoint/2010/main" val="3628233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352800" y="1364273"/>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7148DC-FE66-4ED1-95BF-F37E9D6B6519}" type="datetime1">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31F7B-880B-45F4-B5C4-4FA657F54CD9}" type="slidenum">
              <a:rPr lang="en-US" smtClean="0"/>
              <a:t>‹#›</a:t>
            </a:fld>
            <a:endParaRPr lang="en-US"/>
          </a:p>
        </p:txBody>
      </p:sp>
    </p:spTree>
    <p:extLst>
      <p:ext uri="{BB962C8B-B14F-4D97-AF65-F5344CB8AC3E}">
        <p14:creationId xmlns:p14="http://schemas.microsoft.com/office/powerpoint/2010/main" val="526655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D46FA6-6C3C-4E7C-98B3-F1747141012D}" type="datetime1">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31F7B-880B-45F4-B5C4-4FA657F54CD9}" type="slidenum">
              <a:rPr lang="en-US" smtClean="0"/>
              <a:t>‹#›</a:t>
            </a:fld>
            <a:endParaRPr lang="en-US"/>
          </a:p>
        </p:txBody>
      </p:sp>
    </p:spTree>
    <p:extLst>
      <p:ext uri="{BB962C8B-B14F-4D97-AF65-F5344CB8AC3E}">
        <p14:creationId xmlns:p14="http://schemas.microsoft.com/office/powerpoint/2010/main" val="153585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ắng tinh">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1E10E85-FDCF-4876-AF54-6EA86217874D}" type="datetime1">
              <a:rPr lang="en-US" smtClean="0"/>
              <a:t>6/4/2022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31F7B-880B-45F4-B5C4-4FA657F54CD9}" type="slidenum">
              <a:rPr lang="en-US" smtClean="0"/>
              <a:t>‹#›</a:t>
            </a:fld>
            <a:endParaRPr lang="en-US"/>
          </a:p>
        </p:txBody>
      </p:sp>
      <p:sp>
        <p:nvSpPr>
          <p:cNvPr id="6" name="Rectangle 5"/>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Diagonal Corner Rectangle 6"/>
          <p:cNvSpPr/>
          <p:nvPr userDrawn="1"/>
        </p:nvSpPr>
        <p:spPr>
          <a:xfrm>
            <a:off x="1482474" y="286847"/>
            <a:ext cx="7255129" cy="653537"/>
          </a:xfrm>
          <a:prstGeom prst="round2DiagRect">
            <a:avLst/>
          </a:prstGeom>
          <a:solidFill>
            <a:schemeClr val="accent1">
              <a:lumMod val="50000"/>
            </a:schemeClr>
          </a:solidFill>
          <a:ln>
            <a:solidFill>
              <a:schemeClr val="accent1">
                <a:lumMod val="20000"/>
                <a:lumOff val="8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2233" y="81764"/>
            <a:ext cx="911115" cy="92147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97232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52800" y="1364273"/>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268A22-C8E1-4051-81E4-BF7039FC44A4}" type="datetime1">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3938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4840BA-D9C5-435E-987D-BE13CEBBFDEC}" type="datetime1">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31F7B-880B-45F4-B5C4-4FA657F54CD9}" type="slidenum">
              <a:rPr lang="en-US" smtClean="0"/>
              <a:t>‹#›</a:t>
            </a:fld>
            <a:endParaRPr lang="en-US"/>
          </a:p>
        </p:txBody>
      </p:sp>
    </p:spTree>
    <p:extLst>
      <p:ext uri="{BB962C8B-B14F-4D97-AF65-F5344CB8AC3E}">
        <p14:creationId xmlns:p14="http://schemas.microsoft.com/office/powerpoint/2010/main" val="4266456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52800" y="1364273"/>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B548F6-9B82-4CD8-9500-1614ACCE6B3A}" type="datetime1">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31F7B-880B-45F4-B5C4-4FA657F54CD9}" type="slidenum">
              <a:rPr lang="en-US" smtClean="0"/>
              <a:t>‹#›</a:t>
            </a:fld>
            <a:endParaRPr lang="en-US"/>
          </a:p>
        </p:txBody>
      </p:sp>
    </p:spTree>
    <p:extLst>
      <p:ext uri="{BB962C8B-B14F-4D97-AF65-F5344CB8AC3E}">
        <p14:creationId xmlns:p14="http://schemas.microsoft.com/office/powerpoint/2010/main" val="415895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FB047D-7E51-4B8D-98F6-EB870699E8C7}" type="datetime1">
              <a:rPr lang="en-US" smtClean="0"/>
              <a:t>6/4/2022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731F7B-880B-45F4-B5C4-4FA657F54CD9}" type="slidenum">
              <a:rPr lang="en-US" smtClean="0"/>
              <a:t>‹#›</a:t>
            </a:fld>
            <a:endParaRPr lang="en-US"/>
          </a:p>
        </p:txBody>
      </p:sp>
    </p:spTree>
    <p:extLst>
      <p:ext uri="{BB962C8B-B14F-4D97-AF65-F5344CB8AC3E}">
        <p14:creationId xmlns:p14="http://schemas.microsoft.com/office/powerpoint/2010/main" val="456773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52800" y="1364273"/>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375EC7F9-8C10-4E1E-A27C-A1285653D9B0}" type="datetime1">
              <a:rPr lang="en-US" smtClean="0"/>
              <a:t>6/4/2022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31F7B-880B-45F4-B5C4-4FA657F54CD9}" type="slidenum">
              <a:rPr lang="en-US" smtClean="0"/>
              <a:t>‹#›</a:t>
            </a:fld>
            <a:endParaRPr lang="en-US"/>
          </a:p>
        </p:txBody>
      </p:sp>
    </p:spTree>
    <p:extLst>
      <p:ext uri="{BB962C8B-B14F-4D97-AF65-F5344CB8AC3E}">
        <p14:creationId xmlns:p14="http://schemas.microsoft.com/office/powerpoint/2010/main" val="1816403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592D6C-095C-42F1-AD14-D1CBE6692072}" type="datetime1">
              <a:rPr lang="en-US" smtClean="0"/>
              <a:t>6/4/2022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731F7B-880B-45F4-B5C4-4FA657F54CD9}" type="slidenum">
              <a:rPr lang="en-US" smtClean="0"/>
              <a:t>‹#›</a:t>
            </a:fld>
            <a:endParaRPr lang="en-US"/>
          </a:p>
        </p:txBody>
      </p:sp>
    </p:spTree>
    <p:extLst>
      <p:ext uri="{BB962C8B-B14F-4D97-AF65-F5344CB8AC3E}">
        <p14:creationId xmlns:p14="http://schemas.microsoft.com/office/powerpoint/2010/main" val="183018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723B9D-86FD-44A4-ABE9-004E6E87E387}" type="datetime1">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31F7B-880B-45F4-B5C4-4FA657F54CD9}" type="slidenum">
              <a:rPr lang="en-US" smtClean="0"/>
              <a:t>‹#›</a:t>
            </a:fld>
            <a:endParaRPr lang="en-US"/>
          </a:p>
        </p:txBody>
      </p:sp>
    </p:spTree>
    <p:extLst>
      <p:ext uri="{BB962C8B-B14F-4D97-AF65-F5344CB8AC3E}">
        <p14:creationId xmlns:p14="http://schemas.microsoft.com/office/powerpoint/2010/main" val="1824821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2500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B27719-5E7D-426F-8147-0B199FABBDDF}" type="datetime1">
              <a:rPr lang="en-US" smtClean="0"/>
              <a:t>6/4/2022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731F7B-880B-45F4-B5C4-4FA657F54CD9}" type="slidenum">
              <a:rPr lang="en-US" smtClean="0"/>
              <a:t>‹#›</a:t>
            </a:fld>
            <a:endParaRPr lang="en-US"/>
          </a:p>
        </p:txBody>
      </p:sp>
      <p:sp>
        <p:nvSpPr>
          <p:cNvPr id="33" name="Slide Number Placeholder 5"/>
          <p:cNvSpPr txBox="1">
            <a:spLocks/>
          </p:cNvSpPr>
          <p:nvPr userDrawn="1"/>
        </p:nvSpPr>
        <p:spPr>
          <a:xfrm>
            <a:off x="11622762" y="232692"/>
            <a:ext cx="2743200" cy="365125"/>
          </a:xfrm>
          <a:prstGeom prst="rect">
            <a:avLst/>
          </a:prstGeom>
        </p:spPr>
        <p:txBody>
          <a:bodyPr/>
          <a:lstStyle>
            <a:defPPr>
              <a:defRPr lang="en-US"/>
            </a:defPPr>
            <a:lvl1pPr marL="0" algn="l" defTabSz="914400" rtl="0" eaLnBrk="1" latinLnBrk="0" hangingPunct="1">
              <a:defRPr sz="4800" kern="1200">
                <a:solidFill>
                  <a:srgbClr val="C00000"/>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731F7B-880B-45F4-B5C4-4FA657F54CD9}" type="slidenum">
              <a:rPr lang="en-US" sz="2400" smtClean="0"/>
              <a:pPr/>
              <a:t>‹#›</a:t>
            </a:fld>
            <a:endParaRPr lang="en-US" sz="2400" dirty="0"/>
          </a:p>
        </p:txBody>
      </p:sp>
      <p:cxnSp>
        <p:nvCxnSpPr>
          <p:cNvPr id="38" name="Straight Connector 37">
            <a:extLst>
              <a:ext uri="{FF2B5EF4-FFF2-40B4-BE49-F238E27FC236}">
                <a16:creationId xmlns:a16="http://schemas.microsoft.com/office/drawing/2014/main" id="{F759A9D5-C036-4A3D-9802-FD1F9EC86D92}"/>
              </a:ext>
            </a:extLst>
          </p:cNvPr>
          <p:cNvCxnSpPr>
            <a:cxnSpLocks/>
          </p:cNvCxnSpPr>
          <p:nvPr userDrawn="1"/>
        </p:nvCxnSpPr>
        <p:spPr>
          <a:xfrm>
            <a:off x="897623" y="762000"/>
            <a:ext cx="10382826" cy="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39" name="Straight Connector 38">
            <a:extLst>
              <a:ext uri="{FF2B5EF4-FFF2-40B4-BE49-F238E27FC236}">
                <a16:creationId xmlns:a16="http://schemas.microsoft.com/office/drawing/2014/main" id="{B451D995-9D19-4344-B00A-79414E77B3D4}"/>
              </a:ext>
            </a:extLst>
          </p:cNvPr>
          <p:cNvCxnSpPr>
            <a:cxnSpLocks/>
          </p:cNvCxnSpPr>
          <p:nvPr userDrawn="1"/>
        </p:nvCxnSpPr>
        <p:spPr>
          <a:xfrm>
            <a:off x="11519731" y="762000"/>
            <a:ext cx="672269" cy="0"/>
          </a:xfrm>
          <a:prstGeom prst="line">
            <a:avLst/>
          </a:prstGeom>
          <a:ln w="76200"/>
        </p:spPr>
        <p:style>
          <a:lnRef idx="3">
            <a:schemeClr val="accent6"/>
          </a:lnRef>
          <a:fillRef idx="0">
            <a:schemeClr val="accent6"/>
          </a:fillRef>
          <a:effectRef idx="2">
            <a:schemeClr val="accent6"/>
          </a:effectRef>
          <a:fontRef idx="minor">
            <a:schemeClr val="tx1"/>
          </a:fontRef>
        </p:style>
      </p:cxnSp>
      <p:pic>
        <p:nvPicPr>
          <p:cNvPr id="10" name="Picture 9">
            <a:extLst>
              <a:ext uri="{FF2B5EF4-FFF2-40B4-BE49-F238E27FC236}">
                <a16:creationId xmlns:a16="http://schemas.microsoft.com/office/drawing/2014/main" id="{5673FC39-4504-4F64-8A08-BFB46EA765CD}"/>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1189" y="9867"/>
            <a:ext cx="807011" cy="807011"/>
          </a:xfrm>
          <a:prstGeom prst="rect">
            <a:avLst/>
          </a:prstGeom>
        </p:spPr>
      </p:pic>
    </p:spTree>
    <p:extLst>
      <p:ext uri="{BB962C8B-B14F-4D97-AF65-F5344CB8AC3E}">
        <p14:creationId xmlns:p14="http://schemas.microsoft.com/office/powerpoint/2010/main" val="179672553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3.xml"/><Relationship Id="rId5" Type="http://schemas.openxmlformats.org/officeDocument/2006/relationships/image" Target="../media/image37.jpeg"/><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1F96F5-C466-42F1-8FDB-6308C8D2A617}"/>
              </a:ext>
            </a:extLst>
          </p:cNvPr>
          <p:cNvSpPr txBox="1"/>
          <p:nvPr/>
        </p:nvSpPr>
        <p:spPr>
          <a:xfrm>
            <a:off x="1" y="336952"/>
            <a:ext cx="12191999" cy="400110"/>
          </a:xfrm>
          <a:prstGeom prst="rect">
            <a:avLst/>
          </a:prstGeom>
          <a:noFill/>
        </p:spPr>
        <p:txBody>
          <a:bodyPr wrap="square" rtlCol="0">
            <a:spAutoFit/>
          </a:bodyPr>
          <a:lstStyle/>
          <a:p>
            <a:pPr algn="ctr"/>
            <a:r>
              <a:rPr lang="vi-VN" sz="2000" b="1" dirty="0">
                <a:solidFill>
                  <a:schemeClr val="accent5">
                    <a:lumMod val="50000"/>
                  </a:schemeClr>
                </a:solidFill>
                <a:cs typeface="Arial" panose="020B0604020202020204" pitchFamily="34" charset="0"/>
              </a:rPr>
              <a:t>ĐẠI HỌC CÔNG NGHIỆP HÀ NỘI</a:t>
            </a:r>
            <a:endParaRPr lang="en-US" sz="2000" b="1" dirty="0">
              <a:solidFill>
                <a:schemeClr val="accent5">
                  <a:lumMod val="50000"/>
                </a:schemeClr>
              </a:solidFill>
              <a:cs typeface="Arial" panose="020B0604020202020204" pitchFamily="34" charset="0"/>
            </a:endParaRPr>
          </a:p>
        </p:txBody>
      </p:sp>
      <p:sp>
        <p:nvSpPr>
          <p:cNvPr id="6" name="TextBox 5">
            <a:extLst>
              <a:ext uri="{FF2B5EF4-FFF2-40B4-BE49-F238E27FC236}">
                <a16:creationId xmlns:a16="http://schemas.microsoft.com/office/drawing/2014/main" id="{C051256E-F082-4E9F-991C-A6FA177FFED1}"/>
              </a:ext>
            </a:extLst>
          </p:cNvPr>
          <p:cNvSpPr txBox="1"/>
          <p:nvPr/>
        </p:nvSpPr>
        <p:spPr>
          <a:xfrm>
            <a:off x="54939" y="761911"/>
            <a:ext cx="12082122" cy="307777"/>
          </a:xfrm>
          <a:prstGeom prst="rect">
            <a:avLst/>
          </a:prstGeom>
          <a:noFill/>
        </p:spPr>
        <p:txBody>
          <a:bodyPr wrap="square" rtlCol="0">
            <a:spAutoFit/>
          </a:bodyPr>
          <a:lstStyle/>
          <a:p>
            <a:pPr algn="ctr"/>
            <a:r>
              <a:rPr lang="vi-VN" sz="1400">
                <a:solidFill>
                  <a:schemeClr val="accent5">
                    <a:lumMod val="50000"/>
                  </a:schemeClr>
                </a:solidFill>
                <a:latin typeface="Arial (Body)"/>
                <a:cs typeface="Arial" panose="020B0604020202020204" pitchFamily="34" charset="0"/>
              </a:rPr>
              <a:t>HANOI UNIVERI</a:t>
            </a:r>
            <a:r>
              <a:rPr lang="en-US" sz="1400">
                <a:solidFill>
                  <a:schemeClr val="accent5">
                    <a:lumMod val="50000"/>
                  </a:schemeClr>
                </a:solidFill>
                <a:latin typeface="Arial (Body)"/>
                <a:cs typeface="Arial" panose="020B0604020202020204" pitchFamily="34" charset="0"/>
              </a:rPr>
              <a:t>S</a:t>
            </a:r>
            <a:r>
              <a:rPr lang="vi-VN" sz="1400">
                <a:solidFill>
                  <a:schemeClr val="accent5">
                    <a:lumMod val="50000"/>
                  </a:schemeClr>
                </a:solidFill>
                <a:latin typeface="Arial (Body)"/>
                <a:cs typeface="Arial" panose="020B0604020202020204" pitchFamily="34" charset="0"/>
              </a:rPr>
              <a:t>TY </a:t>
            </a:r>
            <a:r>
              <a:rPr lang="vi-VN" sz="1400" dirty="0">
                <a:solidFill>
                  <a:schemeClr val="accent5">
                    <a:lumMod val="50000"/>
                  </a:schemeClr>
                </a:solidFill>
                <a:latin typeface="Arial (Body)"/>
                <a:cs typeface="Arial" panose="020B0604020202020204" pitchFamily="34" charset="0"/>
              </a:rPr>
              <a:t>OF INDUSTRY</a:t>
            </a:r>
            <a:endParaRPr lang="en-US" sz="1400" dirty="0">
              <a:solidFill>
                <a:schemeClr val="accent5">
                  <a:lumMod val="50000"/>
                </a:schemeClr>
              </a:solidFill>
              <a:latin typeface="Arial (Body)"/>
              <a:cs typeface="Arial" panose="020B0604020202020204" pitchFamily="34" charset="0"/>
            </a:endParaRPr>
          </a:p>
        </p:txBody>
      </p:sp>
      <p:sp>
        <p:nvSpPr>
          <p:cNvPr id="7" name="TextBox 6">
            <a:extLst>
              <a:ext uri="{FF2B5EF4-FFF2-40B4-BE49-F238E27FC236}">
                <a16:creationId xmlns:a16="http://schemas.microsoft.com/office/drawing/2014/main" id="{27B75796-B314-4BB3-BC26-373841067950}"/>
              </a:ext>
            </a:extLst>
          </p:cNvPr>
          <p:cNvSpPr txBox="1"/>
          <p:nvPr/>
        </p:nvSpPr>
        <p:spPr>
          <a:xfrm>
            <a:off x="0" y="1812831"/>
            <a:ext cx="12137061" cy="523220"/>
          </a:xfrm>
          <a:prstGeom prst="rect">
            <a:avLst/>
          </a:prstGeom>
          <a:noFill/>
        </p:spPr>
        <p:txBody>
          <a:bodyPr wrap="square" rtlCol="0">
            <a:spAutoFit/>
          </a:bodyPr>
          <a:lstStyle/>
          <a:p>
            <a:pPr algn="ctr"/>
            <a:r>
              <a:rPr lang="vi-VN" sz="2800" b="1" dirty="0">
                <a:latin typeface="Arial" panose="020B0604020202020204" pitchFamily="34" charset="0"/>
                <a:cs typeface="Arial" panose="020B0604020202020204" pitchFamily="34" charset="0"/>
              </a:rPr>
              <a:t>SINH </a:t>
            </a:r>
            <a:r>
              <a:rPr lang="vi-VN" sz="2800" b="1">
                <a:latin typeface="Arial" panose="020B0604020202020204" pitchFamily="34" charset="0"/>
                <a:cs typeface="Arial" panose="020B0604020202020204" pitchFamily="34" charset="0"/>
              </a:rPr>
              <a:t>VIÊN </a:t>
            </a:r>
            <a:r>
              <a:rPr lang="en-US" sz="2800" b="1">
                <a:latin typeface="Arial" panose="020B0604020202020204" pitchFamily="34" charset="0"/>
                <a:cs typeface="Arial" panose="020B0604020202020204" pitchFamily="34" charset="0"/>
              </a:rPr>
              <a:t>NGHIÊN CỨU</a:t>
            </a:r>
            <a:r>
              <a:rPr lang="vi-VN" sz="2800" b="1">
                <a:latin typeface="Arial" panose="020B0604020202020204" pitchFamily="34" charset="0"/>
                <a:cs typeface="Arial" panose="020B0604020202020204" pitchFamily="34" charset="0"/>
              </a:rPr>
              <a:t> </a:t>
            </a:r>
            <a:r>
              <a:rPr lang="vi-VN" sz="2800" b="1" dirty="0">
                <a:latin typeface="Arial" panose="020B0604020202020204" pitchFamily="34" charset="0"/>
                <a:cs typeface="Arial" panose="020B0604020202020204" pitchFamily="34" charset="0"/>
              </a:rPr>
              <a:t>KHOA HỌC</a:t>
            </a:r>
            <a:endParaRPr lang="en-US" sz="2800" b="1"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D774E60E-3932-46BA-AAD5-CF304513814C}"/>
              </a:ext>
            </a:extLst>
          </p:cNvPr>
          <p:cNvSpPr/>
          <p:nvPr/>
        </p:nvSpPr>
        <p:spPr>
          <a:xfrm>
            <a:off x="1359550" y="1194956"/>
            <a:ext cx="10777512" cy="160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84D117D-64EA-442F-B9D1-313238E51A39}"/>
              </a:ext>
            </a:extLst>
          </p:cNvPr>
          <p:cNvSpPr txBox="1"/>
          <p:nvPr/>
        </p:nvSpPr>
        <p:spPr>
          <a:xfrm>
            <a:off x="27470" y="6513923"/>
            <a:ext cx="12137061" cy="307777"/>
          </a:xfrm>
          <a:prstGeom prst="rect">
            <a:avLst/>
          </a:prstGeom>
          <a:noFill/>
        </p:spPr>
        <p:txBody>
          <a:bodyPr wrap="square" rtlCol="0">
            <a:spAutoFit/>
          </a:bodyPr>
          <a:lstStyle/>
          <a:p>
            <a:pPr algn="ctr"/>
            <a:r>
              <a:rPr lang="vi-VN" sz="1400" dirty="0">
                <a:cs typeface="Arial" panose="020B0604020202020204" pitchFamily="34" charset="0"/>
              </a:rPr>
              <a:t>Hà Nội </a:t>
            </a:r>
            <a:r>
              <a:rPr lang="vi-VN" sz="1400">
                <a:cs typeface="Arial" panose="020B0604020202020204" pitchFamily="34" charset="0"/>
              </a:rPr>
              <a:t>– 20</a:t>
            </a:r>
            <a:r>
              <a:rPr lang="en-US" sz="1400">
                <a:latin typeface="Arial" panose="020B0604020202020204" pitchFamily="34" charset="0"/>
                <a:cs typeface="Arial" panose="020B0604020202020204" pitchFamily="34" charset="0"/>
              </a:rPr>
              <a:t>22</a:t>
            </a:r>
            <a:endParaRPr lang="en-US" sz="1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673FC39-4504-4F64-8A08-BFB46EA76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89" y="35625"/>
            <a:ext cx="1297172" cy="1297172"/>
          </a:xfrm>
          <a:prstGeom prst="rect">
            <a:avLst/>
          </a:prstGeom>
        </p:spPr>
      </p:pic>
      <p:sp>
        <p:nvSpPr>
          <p:cNvPr id="19" name="TextBox 18">
            <a:extLst>
              <a:ext uri="{FF2B5EF4-FFF2-40B4-BE49-F238E27FC236}">
                <a16:creationId xmlns:a16="http://schemas.microsoft.com/office/drawing/2014/main" id="{DE1E9E10-2012-41A9-A2D7-0C06F2388664}"/>
              </a:ext>
            </a:extLst>
          </p:cNvPr>
          <p:cNvSpPr txBox="1"/>
          <p:nvPr/>
        </p:nvSpPr>
        <p:spPr>
          <a:xfrm>
            <a:off x="4932509" y="4028004"/>
            <a:ext cx="2502328"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Giáo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hướng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dẫn</a:t>
            </a:r>
            <a:r>
              <a:rPr lang="vi-VN" dirty="0">
                <a:latin typeface="Arial" panose="020B0604020202020204" pitchFamily="34" charset="0"/>
                <a:cs typeface="Arial" panose="020B0604020202020204" pitchFamily="34" charset="0"/>
              </a:rPr>
              <a:t>:</a:t>
            </a:r>
            <a:endParaRPr lang="en-US" dirty="0"/>
          </a:p>
        </p:txBody>
      </p:sp>
      <p:sp>
        <p:nvSpPr>
          <p:cNvPr id="20" name="TextBox 19">
            <a:extLst>
              <a:ext uri="{FF2B5EF4-FFF2-40B4-BE49-F238E27FC236}">
                <a16:creationId xmlns:a16="http://schemas.microsoft.com/office/drawing/2014/main" id="{0F838F69-D701-4BB7-B53F-B5A4759D142D}"/>
              </a:ext>
            </a:extLst>
          </p:cNvPr>
          <p:cNvSpPr txBox="1"/>
          <p:nvPr/>
        </p:nvSpPr>
        <p:spPr>
          <a:xfrm>
            <a:off x="4932509" y="4572933"/>
            <a:ext cx="2502328"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a:t>
            </a:r>
            <a:endParaRPr lang="en-US" dirty="0"/>
          </a:p>
        </p:txBody>
      </p:sp>
      <p:sp>
        <p:nvSpPr>
          <p:cNvPr id="21" name="TextBox 20">
            <a:extLst>
              <a:ext uri="{FF2B5EF4-FFF2-40B4-BE49-F238E27FC236}">
                <a16:creationId xmlns:a16="http://schemas.microsoft.com/office/drawing/2014/main" id="{27CBD2E9-56A6-4C20-8BC9-DD076B52CA59}"/>
              </a:ext>
            </a:extLst>
          </p:cNvPr>
          <p:cNvSpPr txBox="1"/>
          <p:nvPr/>
        </p:nvSpPr>
        <p:spPr>
          <a:xfrm>
            <a:off x="7434837" y="4028004"/>
            <a:ext cx="2884819" cy="369332"/>
          </a:xfrm>
          <a:prstGeom prst="rect">
            <a:avLst/>
          </a:prstGeom>
          <a:noFill/>
        </p:spPr>
        <p:txBody>
          <a:bodyPr wrap="square" rtlCol="0">
            <a:spAutoFit/>
          </a:bodyPr>
          <a:lstStyle/>
          <a:p>
            <a:r>
              <a:rPr lang="vi-VN">
                <a:latin typeface="Arial" panose="020B0604020202020204" pitchFamily="34" charset="0"/>
                <a:cs typeface="Arial" panose="020B0604020202020204" pitchFamily="34" charset="0"/>
              </a:rPr>
              <a:t>T</a:t>
            </a:r>
            <a:r>
              <a:rPr lang="en-US">
                <a:latin typeface="Arial" panose="020B0604020202020204" pitchFamily="34" charset="0"/>
                <a:cs typeface="Arial" panose="020B0604020202020204" pitchFamily="34" charset="0"/>
              </a:rPr>
              <a:t>h.S Nguyễn Văn Hùng</a:t>
            </a:r>
            <a:endParaRPr lang="en-US" dirty="0"/>
          </a:p>
        </p:txBody>
      </p:sp>
      <p:sp>
        <p:nvSpPr>
          <p:cNvPr id="22" name="TextBox 21">
            <a:extLst>
              <a:ext uri="{FF2B5EF4-FFF2-40B4-BE49-F238E27FC236}">
                <a16:creationId xmlns:a16="http://schemas.microsoft.com/office/drawing/2014/main" id="{EAFA1414-51EB-4DCB-9B8B-B773E172B5F2}"/>
              </a:ext>
            </a:extLst>
          </p:cNvPr>
          <p:cNvSpPr txBox="1"/>
          <p:nvPr/>
        </p:nvSpPr>
        <p:spPr>
          <a:xfrm>
            <a:off x="7434837" y="4572933"/>
            <a:ext cx="2502328"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Nguyễn Văn Quang</a:t>
            </a:r>
            <a:endParaRPr lang="en-US" dirty="0"/>
          </a:p>
        </p:txBody>
      </p:sp>
      <p:sp>
        <p:nvSpPr>
          <p:cNvPr id="23" name="TextBox 22">
            <a:extLst>
              <a:ext uri="{FF2B5EF4-FFF2-40B4-BE49-F238E27FC236}">
                <a16:creationId xmlns:a16="http://schemas.microsoft.com/office/drawing/2014/main" id="{7B4A3E39-2F95-4784-A7CD-FA9C495D8689}"/>
              </a:ext>
            </a:extLst>
          </p:cNvPr>
          <p:cNvSpPr txBox="1"/>
          <p:nvPr/>
        </p:nvSpPr>
        <p:spPr>
          <a:xfrm>
            <a:off x="7434837" y="5039451"/>
            <a:ext cx="2502328"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Hoàng Thị Tiến</a:t>
            </a:r>
            <a:endParaRPr lang="en-US" dirty="0"/>
          </a:p>
        </p:txBody>
      </p:sp>
      <p:sp>
        <p:nvSpPr>
          <p:cNvPr id="24" name="TextBox 23">
            <a:extLst>
              <a:ext uri="{FF2B5EF4-FFF2-40B4-BE49-F238E27FC236}">
                <a16:creationId xmlns:a16="http://schemas.microsoft.com/office/drawing/2014/main" id="{A82F7A22-2608-499D-ADC0-F69AFCCCA051}"/>
              </a:ext>
            </a:extLst>
          </p:cNvPr>
          <p:cNvSpPr txBox="1"/>
          <p:nvPr/>
        </p:nvSpPr>
        <p:spPr>
          <a:xfrm>
            <a:off x="7434837" y="5972487"/>
            <a:ext cx="2502328"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Nguyễn Minh Quang</a:t>
            </a:r>
            <a:endParaRPr lang="en-US" dirty="0"/>
          </a:p>
        </p:txBody>
      </p:sp>
      <p:sp>
        <p:nvSpPr>
          <p:cNvPr id="25" name="TextBox 24">
            <a:extLst>
              <a:ext uri="{FF2B5EF4-FFF2-40B4-BE49-F238E27FC236}">
                <a16:creationId xmlns:a16="http://schemas.microsoft.com/office/drawing/2014/main" id="{0A42D32C-9784-411A-9FFF-D90B7008A471}"/>
              </a:ext>
            </a:extLst>
          </p:cNvPr>
          <p:cNvSpPr txBox="1"/>
          <p:nvPr/>
        </p:nvSpPr>
        <p:spPr>
          <a:xfrm>
            <a:off x="7434837" y="5505969"/>
            <a:ext cx="2502328"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Phạm Quang Linh</a:t>
            </a:r>
            <a:endParaRPr lang="en-US" dirty="0"/>
          </a:p>
        </p:txBody>
      </p:sp>
      <p:sp>
        <p:nvSpPr>
          <p:cNvPr id="17" name="TextBox 16">
            <a:extLst>
              <a:ext uri="{FF2B5EF4-FFF2-40B4-BE49-F238E27FC236}">
                <a16:creationId xmlns:a16="http://schemas.microsoft.com/office/drawing/2014/main" id="{017FF77D-F5C9-4762-82C3-1ED6563AA5F6}"/>
              </a:ext>
            </a:extLst>
          </p:cNvPr>
          <p:cNvSpPr txBox="1"/>
          <p:nvPr/>
        </p:nvSpPr>
        <p:spPr>
          <a:xfrm>
            <a:off x="823802" y="2761641"/>
            <a:ext cx="10544396" cy="830997"/>
          </a:xfrm>
          <a:prstGeom prst="rect">
            <a:avLst/>
          </a:prstGeom>
          <a:noFill/>
        </p:spPr>
        <p:txBody>
          <a:bodyPr wrap="square">
            <a:spAutoFit/>
          </a:bodyPr>
          <a:lstStyle/>
          <a:p>
            <a:pPr algn="ctr"/>
            <a:r>
              <a:rPr lang="en-US" sz="2400" b="1" dirty="0">
                <a:solidFill>
                  <a:schemeClr val="accent5">
                    <a:lumMod val="50000"/>
                  </a:schemeClr>
                </a:solidFill>
                <a:latin typeface="Arial" panose="020B0604020202020204" pitchFamily="34" charset="0"/>
                <a:ea typeface="Arial" panose="020B0604020202020204" pitchFamily="34" charset="0"/>
                <a:cs typeface="Arial" panose="020B0604020202020204" pitchFamily="34" charset="0"/>
              </a:rPr>
              <a:t>   </a:t>
            </a:r>
            <a:r>
              <a:rPr lang="en-US" sz="2400" b="1" dirty="0" err="1">
                <a:solidFill>
                  <a:schemeClr val="accent1">
                    <a:lumMod val="50000"/>
                  </a:schemeClr>
                </a:solidFill>
                <a:latin typeface="Arial" panose="020B0604020202020204" pitchFamily="34" charset="0"/>
                <a:ea typeface="Arial" panose="020B0604020202020204" pitchFamily="34" charset="0"/>
                <a:cs typeface="Arial" panose="020B0604020202020204" pitchFamily="34" charset="0"/>
              </a:rPr>
              <a:t>Đề</a:t>
            </a:r>
            <a:r>
              <a:rPr lang="en-US" sz="2400" b="1" dirty="0">
                <a:solidFill>
                  <a:schemeClr val="accent1">
                    <a:lumMod val="50000"/>
                  </a:schemeClr>
                </a:solidFill>
                <a:latin typeface="Arial" panose="020B0604020202020204" pitchFamily="34" charset="0"/>
                <a:ea typeface="Arial" panose="020B0604020202020204" pitchFamily="34" charset="0"/>
                <a:cs typeface="Arial" panose="020B0604020202020204" pitchFamily="34" charset="0"/>
              </a:rPr>
              <a:t> </a:t>
            </a:r>
            <a:r>
              <a:rPr lang="en-US" sz="2400" b="1" dirty="0" err="1">
                <a:solidFill>
                  <a:schemeClr val="accent1">
                    <a:lumMod val="50000"/>
                  </a:schemeClr>
                </a:solidFill>
                <a:latin typeface="Arial" panose="020B0604020202020204" pitchFamily="34" charset="0"/>
                <a:ea typeface="Arial" panose="020B0604020202020204" pitchFamily="34" charset="0"/>
                <a:cs typeface="Arial" panose="020B0604020202020204" pitchFamily="34" charset="0"/>
              </a:rPr>
              <a:t>tài</a:t>
            </a:r>
            <a:r>
              <a:rPr lang="en-US" sz="2400" b="1">
                <a:solidFill>
                  <a:schemeClr val="accent1">
                    <a:lumMod val="50000"/>
                  </a:schemeClr>
                </a:solidFill>
                <a:latin typeface="Arial" panose="020B0604020202020204" pitchFamily="34" charset="0"/>
                <a:ea typeface="Arial" panose="020B0604020202020204" pitchFamily="34" charset="0"/>
                <a:cs typeface="Arial" panose="020B0604020202020204" pitchFamily="34" charset="0"/>
              </a:rPr>
              <a:t>: </a:t>
            </a:r>
            <a:r>
              <a:rPr lang="en-US" sz="2400" b="1">
                <a:solidFill>
                  <a:schemeClr val="accent1">
                    <a:lumMod val="50000"/>
                  </a:schemeClr>
                </a:solidFill>
                <a:latin typeface="Arial" panose="020B0604020202020204" pitchFamily="34" charset="0"/>
                <a:cs typeface="Arial" panose="020B0604020202020204" pitchFamily="34" charset="0"/>
              </a:rPr>
              <a:t>Nghiên cứu thiết kế Rơ-le số bảo vệ về điều khiển đóng cắt thông minh hệ thống điện tòa nhà trên nền tảng Internet vạn vật</a:t>
            </a:r>
            <a:endParaRPr lang="en-US" sz="2400" b="1" cap="none" spc="0" dirty="0">
              <a:ln/>
              <a:solidFill>
                <a:schemeClr val="accent1">
                  <a:lumMod val="50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085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9536" y="1062574"/>
            <a:ext cx="9441623" cy="400110"/>
          </a:xfrm>
          <a:prstGeom prst="rect">
            <a:avLst/>
          </a:prstGeom>
          <a:noFill/>
        </p:spPr>
        <p:txBody>
          <a:bodyPr wrap="square" rtlCol="0">
            <a:spAutoFit/>
          </a:bodyPr>
          <a:lstStyle/>
          <a:p>
            <a:pPr lvl="1"/>
            <a:r>
              <a:rPr lang="fr-FR" sz="2000" b="1">
                <a:latin typeface="Arial (Body)"/>
              </a:rPr>
              <a:t>Nghiên cứu phát triển giao diện theo dõi hiện trạng và cảnh báo sự cố </a:t>
            </a:r>
            <a:endParaRPr lang="en-US" sz="2000" b="1">
              <a:latin typeface="Arial (Body)"/>
            </a:endParaRPr>
          </a:p>
        </p:txBody>
      </p:sp>
      <p:sp>
        <p:nvSpPr>
          <p:cNvPr id="2" name="Rectangle 1"/>
          <p:cNvSpPr/>
          <p:nvPr/>
        </p:nvSpPr>
        <p:spPr>
          <a:xfrm>
            <a:off x="93760" y="2189905"/>
            <a:ext cx="2903451" cy="2585323"/>
          </a:xfrm>
          <a:prstGeom prst="rect">
            <a:avLst/>
          </a:prstGeom>
        </p:spPr>
        <p:txBody>
          <a:bodyPr wrap="square">
            <a:spAutoFit/>
          </a:bodyPr>
          <a:lstStyle/>
          <a:p>
            <a:r>
              <a:rPr lang="vi-VN">
                <a:latin typeface="Arial (Body)"/>
                <a:ea typeface="Times New Roman" panose="02020603050405020304" pitchFamily="18" charset="0"/>
              </a:rPr>
              <a:t>Để xây dựng giao diện theo dõi hiện trạng và cảnh báo sự cố trên HTML, nhóm em đã sử dụng kết hợp: CSS, JavaScript (MQTT Websocket, AngularJS) là ba ngôn ngữ chính trong lập trình web.</a:t>
            </a:r>
            <a:endParaRPr lang="en-US">
              <a:latin typeface="Arial (Body)"/>
            </a:endParaRPr>
          </a:p>
        </p:txBody>
      </p:sp>
      <p:pic>
        <p:nvPicPr>
          <p:cNvPr id="14" name="Picture 13"/>
          <p:cNvPicPr/>
          <p:nvPr/>
        </p:nvPicPr>
        <p:blipFill>
          <a:blip r:embed="rId2" cstate="print">
            <a:extLst>
              <a:ext uri="{28A0092B-C50C-407E-A947-70E740481C1C}">
                <a14:useLocalDpi xmlns:a14="http://schemas.microsoft.com/office/drawing/2010/main" val="0"/>
              </a:ext>
            </a:extLst>
          </a:blip>
          <a:stretch>
            <a:fillRect/>
          </a:stretch>
        </p:blipFill>
        <p:spPr>
          <a:xfrm>
            <a:off x="3111511" y="1886066"/>
            <a:ext cx="8985007" cy="4351865"/>
          </a:xfrm>
          <a:prstGeom prst="rect">
            <a:avLst/>
          </a:prstGeom>
        </p:spPr>
      </p:pic>
      <p:sp>
        <p:nvSpPr>
          <p:cNvPr id="5" name="Rectangle 4"/>
          <p:cNvSpPr/>
          <p:nvPr/>
        </p:nvSpPr>
        <p:spPr>
          <a:xfrm>
            <a:off x="7017956" y="6376035"/>
            <a:ext cx="1172116"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Giao diện</a:t>
            </a:r>
            <a:endParaRPr lang="en-US" i="1">
              <a:solidFill>
                <a:schemeClr val="accent1">
                  <a:lumMod val="50000"/>
                </a:schemeClr>
              </a:solidFill>
              <a:latin typeface="Arial (Body)"/>
            </a:endParaRPr>
          </a:p>
        </p:txBody>
      </p:sp>
      <p:sp>
        <p:nvSpPr>
          <p:cNvPr id="7" name="TextBox 6"/>
          <p:cNvSpPr txBox="1"/>
          <p:nvPr/>
        </p:nvSpPr>
        <p:spPr>
          <a:xfrm>
            <a:off x="939684" y="109228"/>
            <a:ext cx="7849432" cy="523220"/>
          </a:xfrm>
          <a:prstGeom prst="rect">
            <a:avLst/>
          </a:prstGeom>
          <a:noFill/>
        </p:spPr>
        <p:txBody>
          <a:bodyPr wrap="square" rtlCol="0">
            <a:spAutoFit/>
          </a:bodyPr>
          <a:lstStyle/>
          <a:p>
            <a:pPr eaLnBrk="0" hangingPunct="0"/>
            <a:r>
              <a:rPr lang="en-US" sz="2800" b="1">
                <a:solidFill>
                  <a:schemeClr val="accent1">
                    <a:lumMod val="50000"/>
                  </a:schemeClr>
                </a:solidFill>
                <a:latin typeface="Arial (Body)"/>
                <a:cs typeface="Arial" panose="020B0604020202020204" pitchFamily="34" charset="0"/>
              </a:rPr>
              <a:t>2. Nghiên cứu thiết kế thiết bị Rơ-le số</a:t>
            </a:r>
          </a:p>
        </p:txBody>
      </p:sp>
    </p:spTree>
    <p:extLst>
      <p:ext uri="{BB962C8B-B14F-4D97-AF65-F5344CB8AC3E}">
        <p14:creationId xmlns:p14="http://schemas.microsoft.com/office/powerpoint/2010/main" val="214641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0011" y="979950"/>
            <a:ext cx="8535924" cy="400110"/>
          </a:xfrm>
          <a:prstGeom prst="rect">
            <a:avLst/>
          </a:prstGeom>
          <a:noFill/>
        </p:spPr>
        <p:txBody>
          <a:bodyPr wrap="square" rtlCol="0">
            <a:spAutoFit/>
          </a:bodyPr>
          <a:lstStyle/>
          <a:p>
            <a:pPr lvl="2"/>
            <a:r>
              <a:rPr lang="en-US" sz="2000" b="1">
                <a:latin typeface="Arial (Body)"/>
              </a:rPr>
              <a:t>Màn </a:t>
            </a:r>
            <a:r>
              <a:rPr lang="vi-VN" sz="2000" b="1">
                <a:latin typeface="Arial (Body)"/>
              </a:rPr>
              <a:t>hình Led</a:t>
            </a:r>
            <a:r>
              <a:rPr lang="en-US" sz="2000" b="1">
                <a:latin typeface="Arial (Body)"/>
              </a:rPr>
              <a:t> của thiết bị</a:t>
            </a: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1724835" y="1691182"/>
            <a:ext cx="8742330" cy="4917740"/>
          </a:xfrm>
          <a:prstGeom prst="rect">
            <a:avLst/>
          </a:prstGeom>
        </p:spPr>
      </p:pic>
      <p:sp>
        <p:nvSpPr>
          <p:cNvPr id="5" name="TextBox 4"/>
          <p:cNvSpPr txBox="1"/>
          <p:nvPr/>
        </p:nvSpPr>
        <p:spPr>
          <a:xfrm>
            <a:off x="952811" y="114830"/>
            <a:ext cx="10223824" cy="523220"/>
          </a:xfrm>
          <a:prstGeom prst="rect">
            <a:avLst/>
          </a:prstGeom>
          <a:noFill/>
        </p:spPr>
        <p:txBody>
          <a:bodyPr wrap="square" rtlCol="0">
            <a:spAutoFit/>
          </a:bodyPr>
          <a:lstStyle/>
          <a:p>
            <a:pPr lvl="0"/>
            <a:r>
              <a:rPr lang="en-US" sz="2800" b="1">
                <a:solidFill>
                  <a:schemeClr val="accent1">
                    <a:lumMod val="50000"/>
                  </a:schemeClr>
                </a:solidFill>
                <a:latin typeface="Arial (Body)"/>
                <a:cs typeface="Arial" panose="020B0604020202020204" pitchFamily="34" charset="0"/>
              </a:rPr>
              <a:t>3. </a:t>
            </a:r>
            <a:r>
              <a:rPr lang="fr-FR" sz="2800" b="1">
                <a:solidFill>
                  <a:schemeClr val="accent1">
                    <a:lumMod val="50000"/>
                  </a:schemeClr>
                </a:solidFill>
                <a:latin typeface="Arial (Body)"/>
              </a:rPr>
              <a:t>Triển khai lắp đặt và thử nghiệm</a:t>
            </a:r>
            <a:r>
              <a:rPr lang="vi-VN" sz="2800" b="1">
                <a:solidFill>
                  <a:schemeClr val="accent1">
                    <a:lumMod val="50000"/>
                  </a:schemeClr>
                </a:solidFill>
                <a:latin typeface="Arial (Body)"/>
              </a:rPr>
              <a:t> </a:t>
            </a:r>
            <a:r>
              <a:rPr lang="fr-FR" sz="2800" b="1">
                <a:solidFill>
                  <a:schemeClr val="accent1">
                    <a:lumMod val="50000"/>
                  </a:schemeClr>
                </a:solidFill>
                <a:latin typeface="Arial (Body)"/>
              </a:rPr>
              <a:t>hoạt động của thiết bị</a:t>
            </a:r>
            <a:endParaRPr lang="en-US" sz="2800" b="1">
              <a:solidFill>
                <a:schemeClr val="accent1">
                  <a:lumMod val="50000"/>
                </a:schemeClr>
              </a:solidFill>
              <a:latin typeface="Arial (Body)"/>
            </a:endParaRPr>
          </a:p>
        </p:txBody>
      </p:sp>
    </p:spTree>
    <p:extLst>
      <p:ext uri="{BB962C8B-B14F-4D97-AF65-F5344CB8AC3E}">
        <p14:creationId xmlns:p14="http://schemas.microsoft.com/office/powerpoint/2010/main" val="237469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952811" y="114830"/>
            <a:ext cx="10223824" cy="523220"/>
          </a:xfrm>
          <a:prstGeom prst="rect">
            <a:avLst/>
          </a:prstGeom>
          <a:noFill/>
        </p:spPr>
        <p:txBody>
          <a:bodyPr wrap="square" rtlCol="0">
            <a:spAutoFit/>
          </a:bodyPr>
          <a:lstStyle/>
          <a:p>
            <a:pPr lvl="0"/>
            <a:r>
              <a:rPr lang="en-US" sz="2800" b="1">
                <a:solidFill>
                  <a:schemeClr val="accent1">
                    <a:lumMod val="50000"/>
                  </a:schemeClr>
                </a:solidFill>
                <a:latin typeface="Arial (Body)"/>
                <a:cs typeface="Arial" panose="020B0604020202020204" pitchFamily="34" charset="0"/>
              </a:rPr>
              <a:t>3. </a:t>
            </a:r>
            <a:r>
              <a:rPr lang="fr-FR" sz="2800" b="1">
                <a:solidFill>
                  <a:schemeClr val="accent1">
                    <a:lumMod val="50000"/>
                  </a:schemeClr>
                </a:solidFill>
                <a:latin typeface="Arial (Body)"/>
              </a:rPr>
              <a:t>Triển khai lắp đặt và thử nghiệm</a:t>
            </a:r>
            <a:r>
              <a:rPr lang="vi-VN" sz="2800" b="1">
                <a:solidFill>
                  <a:schemeClr val="accent1">
                    <a:lumMod val="50000"/>
                  </a:schemeClr>
                </a:solidFill>
                <a:latin typeface="Arial (Body)"/>
              </a:rPr>
              <a:t> </a:t>
            </a:r>
            <a:r>
              <a:rPr lang="fr-FR" sz="2800" b="1">
                <a:solidFill>
                  <a:schemeClr val="accent1">
                    <a:lumMod val="50000"/>
                  </a:schemeClr>
                </a:solidFill>
                <a:latin typeface="Arial (Body)"/>
              </a:rPr>
              <a:t>hoạt động của thiết bị</a:t>
            </a:r>
            <a:endParaRPr lang="en-US" sz="2800" b="1">
              <a:solidFill>
                <a:schemeClr val="accent1">
                  <a:lumMod val="50000"/>
                </a:schemeClr>
              </a:solidFill>
              <a:latin typeface="Arial (Body)"/>
            </a:endParaRPr>
          </a:p>
        </p:txBody>
      </p:sp>
      <p:sp>
        <p:nvSpPr>
          <p:cNvPr id="3" name="TextBox 2"/>
          <p:cNvSpPr txBox="1"/>
          <p:nvPr/>
        </p:nvSpPr>
        <p:spPr>
          <a:xfrm>
            <a:off x="728885" y="945697"/>
            <a:ext cx="8535924" cy="400110"/>
          </a:xfrm>
          <a:prstGeom prst="rect">
            <a:avLst/>
          </a:prstGeom>
          <a:noFill/>
        </p:spPr>
        <p:txBody>
          <a:bodyPr wrap="square" rtlCol="0">
            <a:spAutoFit/>
          </a:bodyPr>
          <a:lstStyle/>
          <a:p>
            <a:pPr lvl="2"/>
            <a:r>
              <a:rPr lang="fr-FR" sz="2000" b="1">
                <a:latin typeface="Arial (Body)"/>
              </a:rPr>
              <a:t>Kiểm tra hoạt động của thiết bị với mạng WiFi</a:t>
            </a:r>
          </a:p>
        </p:txBody>
      </p:sp>
      <p:pic>
        <p:nvPicPr>
          <p:cNvPr id="10" name="Picture 9"/>
          <p:cNvPicPr/>
          <p:nvPr/>
        </p:nvPicPr>
        <p:blipFill>
          <a:blip r:embed="rId2" cstate="print">
            <a:extLst>
              <a:ext uri="{28A0092B-C50C-407E-A947-70E740481C1C}">
                <a14:useLocalDpi xmlns:a14="http://schemas.microsoft.com/office/drawing/2010/main" val="0"/>
              </a:ext>
            </a:extLst>
          </a:blip>
          <a:stretch>
            <a:fillRect/>
          </a:stretch>
        </p:blipFill>
        <p:spPr>
          <a:xfrm>
            <a:off x="342265" y="1970722"/>
            <a:ext cx="7005296" cy="3652838"/>
          </a:xfrm>
          <a:prstGeom prst="rect">
            <a:avLst/>
          </a:prstGeom>
        </p:spPr>
      </p:pic>
      <p:sp>
        <p:nvSpPr>
          <p:cNvPr id="11" name="Rectangle 10"/>
          <p:cNvSpPr/>
          <p:nvPr/>
        </p:nvSpPr>
        <p:spPr>
          <a:xfrm>
            <a:off x="2249475" y="3595688"/>
            <a:ext cx="4699965" cy="202787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Arial (Body)"/>
            </a:endParaRPr>
          </a:p>
        </p:txBody>
      </p:sp>
      <p:sp>
        <p:nvSpPr>
          <p:cNvPr id="2" name="Rectangle 1"/>
          <p:cNvSpPr/>
          <p:nvPr/>
        </p:nvSpPr>
        <p:spPr>
          <a:xfrm>
            <a:off x="1978056" y="5736074"/>
            <a:ext cx="3733714" cy="369332"/>
          </a:xfrm>
          <a:prstGeom prst="rect">
            <a:avLst/>
          </a:prstGeom>
        </p:spPr>
        <p:txBody>
          <a:bodyPr wrap="none">
            <a:spAutoFit/>
          </a:bodyPr>
          <a:lstStyle/>
          <a:p>
            <a:r>
              <a:rPr lang="fr-FR" i="1">
                <a:solidFill>
                  <a:schemeClr val="accent1">
                    <a:lumMod val="50000"/>
                  </a:schemeClr>
                </a:solidFill>
                <a:latin typeface="Arial (Body)"/>
                <a:ea typeface="Calibri" panose="020F0502020204030204" pitchFamily="34" charset="0"/>
              </a:rPr>
              <a:t>Khi thiết bị chưa được kết nối WiFi</a:t>
            </a:r>
            <a:endParaRPr lang="en-US" i="1">
              <a:solidFill>
                <a:schemeClr val="accent1">
                  <a:lumMod val="50000"/>
                </a:schemeClr>
              </a:solidFill>
              <a:latin typeface="Arial (Body)"/>
            </a:endParaRPr>
          </a:p>
        </p:txBody>
      </p:sp>
      <p:pic>
        <p:nvPicPr>
          <p:cNvPr id="14" name="Picture 13"/>
          <p:cNvPicPr/>
          <p:nvPr/>
        </p:nvPicPr>
        <p:blipFill>
          <a:blip r:embed="rId3"/>
          <a:stretch>
            <a:fillRect/>
          </a:stretch>
        </p:blipFill>
        <p:spPr>
          <a:xfrm>
            <a:off x="6227317" y="1766344"/>
            <a:ext cx="6247012" cy="3979757"/>
          </a:xfrm>
          <a:prstGeom prst="rect">
            <a:avLst/>
          </a:prstGeom>
        </p:spPr>
      </p:pic>
      <p:sp>
        <p:nvSpPr>
          <p:cNvPr id="12" name="Rectangle 11"/>
          <p:cNvSpPr/>
          <p:nvPr/>
        </p:nvSpPr>
        <p:spPr>
          <a:xfrm>
            <a:off x="4235555" y="5992724"/>
            <a:ext cx="3699603" cy="369332"/>
          </a:xfrm>
          <a:prstGeom prst="rect">
            <a:avLst/>
          </a:prstGeom>
        </p:spPr>
        <p:txBody>
          <a:bodyPr wrap="none">
            <a:spAutoFit/>
          </a:bodyPr>
          <a:lstStyle/>
          <a:p>
            <a:r>
              <a:rPr lang="fr-FR" i="1">
                <a:solidFill>
                  <a:schemeClr val="accent1">
                    <a:lumMod val="50000"/>
                  </a:schemeClr>
                </a:solidFill>
                <a:latin typeface="Arial (Body)"/>
                <a:ea typeface="Calibri" panose="020F0502020204030204" pitchFamily="34" charset="0"/>
              </a:rPr>
              <a:t>Các bước kết nối WiFi cho thiết bị </a:t>
            </a:r>
            <a:endParaRPr lang="en-US" i="1">
              <a:solidFill>
                <a:schemeClr val="accent1">
                  <a:lumMod val="50000"/>
                </a:schemeClr>
              </a:solidFill>
              <a:latin typeface="Arial (Body)"/>
            </a:endParaRPr>
          </a:p>
        </p:txBody>
      </p:sp>
      <p:pic>
        <p:nvPicPr>
          <p:cNvPr id="16" name="Picture 15"/>
          <p:cNvPicPr/>
          <p:nvPr/>
        </p:nvPicPr>
        <p:blipFill>
          <a:blip r:embed="rId4"/>
          <a:stretch>
            <a:fillRect/>
          </a:stretch>
        </p:blipFill>
        <p:spPr>
          <a:xfrm>
            <a:off x="0" y="1738487"/>
            <a:ext cx="6551436" cy="3985730"/>
          </a:xfrm>
          <a:prstGeom prst="rect">
            <a:avLst/>
          </a:prstGeom>
        </p:spPr>
      </p:pic>
      <p:pic>
        <p:nvPicPr>
          <p:cNvPr id="13" name="Picture 12"/>
          <p:cNvPicPr/>
          <p:nvPr/>
        </p:nvPicPr>
        <p:blipFill>
          <a:blip r:embed="rId5" cstate="print">
            <a:extLst>
              <a:ext uri="{28A0092B-C50C-407E-A947-70E740481C1C}">
                <a14:useLocalDpi xmlns:a14="http://schemas.microsoft.com/office/drawing/2010/main" val="0"/>
              </a:ext>
            </a:extLst>
          </a:blip>
          <a:stretch>
            <a:fillRect/>
          </a:stretch>
        </p:blipFill>
        <p:spPr>
          <a:xfrm>
            <a:off x="646689" y="1712312"/>
            <a:ext cx="4106164" cy="4028775"/>
          </a:xfrm>
          <a:prstGeom prst="rect">
            <a:avLst/>
          </a:prstGeom>
        </p:spPr>
      </p:pic>
      <p:sp>
        <p:nvSpPr>
          <p:cNvPr id="19" name="Rectangle 18"/>
          <p:cNvSpPr/>
          <p:nvPr/>
        </p:nvSpPr>
        <p:spPr>
          <a:xfrm>
            <a:off x="715782" y="5746101"/>
            <a:ext cx="3738289" cy="923330"/>
          </a:xfrm>
          <a:prstGeom prst="rect">
            <a:avLst/>
          </a:prstGeom>
        </p:spPr>
        <p:txBody>
          <a:bodyPr wrap="square">
            <a:spAutoFit/>
          </a:bodyPr>
          <a:lstStyle/>
          <a:p>
            <a:r>
              <a:rPr lang="fr-FR" i="1">
                <a:solidFill>
                  <a:schemeClr val="accent1">
                    <a:lumMod val="50000"/>
                  </a:schemeClr>
                </a:solidFill>
                <a:latin typeface="Arial (Body)"/>
                <a:ea typeface="Calibri" panose="020F0502020204030204" pitchFamily="34" charset="0"/>
              </a:rPr>
              <a:t>Khi thiết bị đã được kết nối WiFi, đèn báo trạng thái WiFi sáng màu xanh</a:t>
            </a:r>
            <a:endParaRPr lang="en-US" i="1">
              <a:solidFill>
                <a:schemeClr val="accent1">
                  <a:lumMod val="50000"/>
                </a:schemeClr>
              </a:solidFill>
              <a:latin typeface="Arial (Body)"/>
            </a:endParaRPr>
          </a:p>
        </p:txBody>
      </p:sp>
      <p:pic>
        <p:nvPicPr>
          <p:cNvPr id="20" name="Picture 19"/>
          <p:cNvPicPr/>
          <p:nvPr/>
        </p:nvPicPr>
        <p:blipFill>
          <a:blip r:embed="rId6"/>
          <a:stretch>
            <a:fillRect/>
          </a:stretch>
        </p:blipFill>
        <p:spPr>
          <a:xfrm>
            <a:off x="6763428" y="1712311"/>
            <a:ext cx="5249615" cy="4028775"/>
          </a:xfrm>
          <a:prstGeom prst="rect">
            <a:avLst/>
          </a:prstGeom>
        </p:spPr>
      </p:pic>
      <p:sp>
        <p:nvSpPr>
          <p:cNvPr id="21" name="Rectangle 20"/>
          <p:cNvSpPr/>
          <p:nvPr/>
        </p:nvSpPr>
        <p:spPr>
          <a:xfrm>
            <a:off x="6814453" y="5856323"/>
            <a:ext cx="5147563"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Thiết bị đọc thông tin đo và in ra màn hình Serial</a:t>
            </a:r>
            <a:endParaRPr lang="en-US" i="1">
              <a:solidFill>
                <a:schemeClr val="accent1">
                  <a:lumMod val="50000"/>
                </a:schemeClr>
              </a:solidFill>
              <a:latin typeface="Arial (Body)"/>
            </a:endParaRPr>
          </a:p>
        </p:txBody>
      </p:sp>
    </p:spTree>
    <p:extLst>
      <p:ext uri="{BB962C8B-B14F-4D97-AF65-F5344CB8AC3E}">
        <p14:creationId xmlns:p14="http://schemas.microsoft.com/office/powerpoint/2010/main" val="11986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11"/>
                                        </p:tgtEl>
                                        <p:attrNameLst>
                                          <p:attrName>ppt_w</p:attrName>
                                        </p:attrNameLst>
                                      </p:cBhvr>
                                      <p:tavLst>
                                        <p:tav tm="0">
                                          <p:val>
                                            <p:strVal val="ppt_w"/>
                                          </p:val>
                                        </p:tav>
                                        <p:tav tm="100000">
                                          <p:val>
                                            <p:fltVal val="0"/>
                                          </p:val>
                                        </p:tav>
                                      </p:tavLst>
                                    </p:anim>
                                    <p:anim calcmode="lin" valueType="num">
                                      <p:cBhvr>
                                        <p:cTn id="7" dur="500"/>
                                        <p:tgtEl>
                                          <p:spTgt spid="11"/>
                                        </p:tgtEl>
                                        <p:attrNameLst>
                                          <p:attrName>ppt_h</p:attrName>
                                        </p:attrNameLst>
                                      </p:cBhvr>
                                      <p:tavLst>
                                        <p:tav tm="0">
                                          <p:val>
                                            <p:strVal val="ppt_h"/>
                                          </p:val>
                                        </p:tav>
                                        <p:tav tm="100000">
                                          <p:val>
                                            <p:fltVal val="0"/>
                                          </p:val>
                                        </p:tav>
                                      </p:tavLst>
                                    </p:anim>
                                    <p:set>
                                      <p:cBhvr>
                                        <p:cTn id="8" dur="1" fill="hold">
                                          <p:stCondLst>
                                            <p:cond delay="499"/>
                                          </p:stCondLst>
                                        </p:cTn>
                                        <p:tgtEl>
                                          <p:spTgt spid="11"/>
                                        </p:tgtEl>
                                        <p:attrNameLst>
                                          <p:attrName>style.visibility</p:attrName>
                                        </p:attrNameLst>
                                      </p:cBhvr>
                                      <p:to>
                                        <p:strVal val="hidden"/>
                                      </p:to>
                                    </p:set>
                                  </p:childTnLst>
                                </p:cTn>
                              </p:par>
                              <p:par>
                                <p:cTn id="9" presetID="23" presetClass="exit" presetSubtype="32" fill="hold" nodeType="withEffect">
                                  <p:stCondLst>
                                    <p:cond delay="0"/>
                                  </p:stCondLst>
                                  <p:childTnLst>
                                    <p:anim calcmode="lin" valueType="num">
                                      <p:cBhvr>
                                        <p:cTn id="10" dur="500"/>
                                        <p:tgtEl>
                                          <p:spTgt spid="10"/>
                                        </p:tgtEl>
                                        <p:attrNameLst>
                                          <p:attrName>ppt_w</p:attrName>
                                        </p:attrNameLst>
                                      </p:cBhvr>
                                      <p:tavLst>
                                        <p:tav tm="0">
                                          <p:val>
                                            <p:strVal val="ppt_w"/>
                                          </p:val>
                                        </p:tav>
                                        <p:tav tm="100000">
                                          <p:val>
                                            <p:fltVal val="0"/>
                                          </p:val>
                                        </p:tav>
                                      </p:tavLst>
                                    </p:anim>
                                    <p:anim calcmode="lin" valueType="num">
                                      <p:cBhvr>
                                        <p:cTn id="11" dur="500"/>
                                        <p:tgtEl>
                                          <p:spTgt spid="10"/>
                                        </p:tgtEl>
                                        <p:attrNameLst>
                                          <p:attrName>ppt_h</p:attrName>
                                        </p:attrNameLst>
                                      </p:cBhvr>
                                      <p:tavLst>
                                        <p:tav tm="0">
                                          <p:val>
                                            <p:strVal val="ppt_h"/>
                                          </p:val>
                                        </p:tav>
                                        <p:tav tm="100000">
                                          <p:val>
                                            <p:fltVal val="0"/>
                                          </p:val>
                                        </p:tav>
                                      </p:tavLst>
                                    </p:anim>
                                    <p:set>
                                      <p:cBhvr>
                                        <p:cTn id="12" dur="1" fill="hold">
                                          <p:stCondLst>
                                            <p:cond delay="499"/>
                                          </p:stCondLst>
                                        </p:cTn>
                                        <p:tgtEl>
                                          <p:spTgt spid="10"/>
                                        </p:tgtEl>
                                        <p:attrNameLst>
                                          <p:attrName>style.visibility</p:attrName>
                                        </p:attrNameLst>
                                      </p:cBhvr>
                                      <p:to>
                                        <p:strVal val="hidden"/>
                                      </p:to>
                                    </p:set>
                                  </p:childTnLst>
                                </p:cTn>
                              </p:par>
                              <p:par>
                                <p:cTn id="13" presetID="23" presetClass="exit" presetSubtype="32" fill="hold" grpId="0" nodeType="withEffect">
                                  <p:stCondLst>
                                    <p:cond delay="0"/>
                                  </p:stCondLst>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grpId="1" nodeType="clickEffect">
                                  <p:stCondLst>
                                    <p:cond delay="0"/>
                                  </p:stCondLst>
                                  <p:childTnLst>
                                    <p:anim calcmode="lin" valueType="num">
                                      <p:cBhvr additive="base">
                                        <p:cTn id="34" dur="500"/>
                                        <p:tgtEl>
                                          <p:spTgt spid="12"/>
                                        </p:tgtEl>
                                        <p:attrNameLst>
                                          <p:attrName>ppt_x</p:attrName>
                                        </p:attrNameLst>
                                      </p:cBhvr>
                                      <p:tavLst>
                                        <p:tav tm="0">
                                          <p:val>
                                            <p:strVal val="ppt_x"/>
                                          </p:val>
                                        </p:tav>
                                        <p:tav tm="100000">
                                          <p:val>
                                            <p:strVal val="ppt_x"/>
                                          </p:val>
                                        </p:tav>
                                      </p:tavLst>
                                    </p:anim>
                                    <p:anim calcmode="lin" valueType="num">
                                      <p:cBhvr additive="base">
                                        <p:cTn id="35" dur="500"/>
                                        <p:tgtEl>
                                          <p:spTgt spid="12"/>
                                        </p:tgtEl>
                                        <p:attrNameLst>
                                          <p:attrName>ppt_y</p:attrName>
                                        </p:attrNameLst>
                                      </p:cBhvr>
                                      <p:tavLst>
                                        <p:tav tm="0">
                                          <p:val>
                                            <p:strVal val="ppt_y"/>
                                          </p:val>
                                        </p:tav>
                                        <p:tav tm="100000">
                                          <p:val>
                                            <p:strVal val="1+ppt_h/2"/>
                                          </p:val>
                                        </p:tav>
                                      </p:tavLst>
                                    </p:anim>
                                    <p:set>
                                      <p:cBhvr>
                                        <p:cTn id="36" dur="1" fill="hold">
                                          <p:stCondLst>
                                            <p:cond delay="499"/>
                                          </p:stCondLst>
                                        </p:cTn>
                                        <p:tgtEl>
                                          <p:spTgt spid="12"/>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4"/>
                                        </p:tgtEl>
                                        <p:attrNameLst>
                                          <p:attrName>ppt_x</p:attrName>
                                        </p:attrNameLst>
                                      </p:cBhvr>
                                      <p:tavLst>
                                        <p:tav tm="0">
                                          <p:val>
                                            <p:strVal val="ppt_x"/>
                                          </p:val>
                                        </p:tav>
                                        <p:tav tm="100000">
                                          <p:val>
                                            <p:strVal val="ppt_x"/>
                                          </p:val>
                                        </p:tav>
                                      </p:tavLst>
                                    </p:anim>
                                    <p:anim calcmode="lin" valueType="num">
                                      <p:cBhvr additive="base">
                                        <p:cTn id="39" dur="500"/>
                                        <p:tgtEl>
                                          <p:spTgt spid="14"/>
                                        </p:tgtEl>
                                        <p:attrNameLst>
                                          <p:attrName>ppt_y</p:attrName>
                                        </p:attrNameLst>
                                      </p:cBhvr>
                                      <p:tavLst>
                                        <p:tav tm="0">
                                          <p:val>
                                            <p:strVal val="ppt_y"/>
                                          </p:val>
                                        </p:tav>
                                        <p:tav tm="100000">
                                          <p:val>
                                            <p:strVal val="1+ppt_h/2"/>
                                          </p:val>
                                        </p:tav>
                                      </p:tavLst>
                                    </p:anim>
                                    <p:set>
                                      <p:cBhvr>
                                        <p:cTn id="40" dur="1" fill="hold">
                                          <p:stCondLst>
                                            <p:cond delay="499"/>
                                          </p:stCondLst>
                                        </p:cTn>
                                        <p:tgtEl>
                                          <p:spTgt spid="14"/>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
                                          </p:val>
                                        </p:tav>
                                      </p:tavLst>
                                    </p:anim>
                                    <p:anim calcmode="lin" valueType="num">
                                      <p:cBhvr additive="base">
                                        <p:cTn id="43" dur="500"/>
                                        <p:tgtEl>
                                          <p:spTgt spid="16"/>
                                        </p:tgtEl>
                                        <p:attrNameLst>
                                          <p:attrName>ppt_y</p:attrName>
                                        </p:attrNameLst>
                                      </p:cBhvr>
                                      <p:tavLst>
                                        <p:tav tm="0">
                                          <p:val>
                                            <p:strVal val="ppt_y"/>
                                          </p:val>
                                        </p:tav>
                                        <p:tav tm="100000">
                                          <p:val>
                                            <p:strVal val="1+ppt_h/2"/>
                                          </p:val>
                                        </p:tav>
                                      </p:tavLst>
                                    </p:anim>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12" grpId="0"/>
      <p:bldP spid="12" grpId="1"/>
      <p:bldP spid="1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4736" y="949172"/>
            <a:ext cx="8535924" cy="400110"/>
          </a:xfrm>
          <a:prstGeom prst="rect">
            <a:avLst/>
          </a:prstGeom>
          <a:noFill/>
        </p:spPr>
        <p:txBody>
          <a:bodyPr wrap="square" rtlCol="0">
            <a:spAutoFit/>
          </a:bodyPr>
          <a:lstStyle/>
          <a:p>
            <a:pPr lvl="2"/>
            <a:r>
              <a:rPr lang="en-US" sz="2000" b="1">
                <a:latin typeface="Arial (Body)"/>
              </a:rPr>
              <a:t>Hoạt động nút bấm chọn dòng điện định mức</a:t>
            </a:r>
          </a:p>
        </p:txBody>
      </p:sp>
      <p:sp>
        <p:nvSpPr>
          <p:cNvPr id="6" name="Rectangle 5"/>
          <p:cNvSpPr/>
          <p:nvPr/>
        </p:nvSpPr>
        <p:spPr>
          <a:xfrm>
            <a:off x="1835105" y="1578625"/>
            <a:ext cx="9251995" cy="646331"/>
          </a:xfrm>
          <a:prstGeom prst="rect">
            <a:avLst/>
          </a:prstGeom>
        </p:spPr>
        <p:txBody>
          <a:bodyPr wrap="square">
            <a:spAutoFit/>
          </a:bodyPr>
          <a:lstStyle/>
          <a:p>
            <a:r>
              <a:rPr lang="vi-VN">
                <a:latin typeface="Arial (Body)"/>
                <a:ea typeface="Calibri" panose="020F0502020204030204" pitchFamily="34" charset="0"/>
              </a:rPr>
              <a:t>Để điều chỉnh dòng điện định mức cho thiết bị, cho từng contactor thì nhóm thiết kế thêm 3 nút bấm điều chỉnh ở mặt sau của thiết bị. </a:t>
            </a:r>
            <a:endParaRPr lang="en-US">
              <a:latin typeface="Arial (Body)"/>
              <a:ea typeface="Calibri" panose="020F0502020204030204" pitchFamily="34" charset="0"/>
            </a:endParaRPr>
          </a:p>
        </p:txBody>
      </p:sp>
      <p:pic>
        <p:nvPicPr>
          <p:cNvPr id="9" name="Picture 8"/>
          <p:cNvPicPr/>
          <p:nvPr/>
        </p:nvPicPr>
        <p:blipFill>
          <a:blip r:embed="rId2"/>
          <a:stretch>
            <a:fillRect/>
          </a:stretch>
        </p:blipFill>
        <p:spPr>
          <a:xfrm>
            <a:off x="1615874" y="2432843"/>
            <a:ext cx="8960253" cy="3627757"/>
          </a:xfrm>
          <a:prstGeom prst="rect">
            <a:avLst/>
          </a:prstGeom>
        </p:spPr>
      </p:pic>
      <p:sp>
        <p:nvSpPr>
          <p:cNvPr id="8" name="Rectangle 7"/>
          <p:cNvSpPr/>
          <p:nvPr/>
        </p:nvSpPr>
        <p:spPr>
          <a:xfrm>
            <a:off x="3509395" y="6268487"/>
            <a:ext cx="5173211"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Nút bấm chọn dòng điện định mức cho contactor</a:t>
            </a:r>
            <a:endParaRPr lang="en-US" i="1">
              <a:solidFill>
                <a:schemeClr val="accent1">
                  <a:lumMod val="50000"/>
                </a:schemeClr>
              </a:solidFill>
              <a:latin typeface="Arial (Body)"/>
            </a:endParaRPr>
          </a:p>
        </p:txBody>
      </p:sp>
      <p:sp>
        <p:nvSpPr>
          <p:cNvPr id="7" name="TextBox 6"/>
          <p:cNvSpPr txBox="1"/>
          <p:nvPr/>
        </p:nvSpPr>
        <p:spPr>
          <a:xfrm>
            <a:off x="952811" y="114830"/>
            <a:ext cx="10223824" cy="523220"/>
          </a:xfrm>
          <a:prstGeom prst="rect">
            <a:avLst/>
          </a:prstGeom>
          <a:noFill/>
        </p:spPr>
        <p:txBody>
          <a:bodyPr wrap="square" rtlCol="0">
            <a:spAutoFit/>
          </a:bodyPr>
          <a:lstStyle/>
          <a:p>
            <a:pPr lvl="0"/>
            <a:r>
              <a:rPr lang="en-US" sz="2800" b="1">
                <a:solidFill>
                  <a:schemeClr val="accent1">
                    <a:lumMod val="50000"/>
                  </a:schemeClr>
                </a:solidFill>
                <a:latin typeface="Arial (Body)"/>
                <a:cs typeface="Arial" panose="020B0604020202020204" pitchFamily="34" charset="0"/>
              </a:rPr>
              <a:t>3. </a:t>
            </a:r>
            <a:r>
              <a:rPr lang="fr-FR" sz="2800" b="1">
                <a:solidFill>
                  <a:schemeClr val="accent1">
                    <a:lumMod val="50000"/>
                  </a:schemeClr>
                </a:solidFill>
                <a:latin typeface="Arial (Body)"/>
              </a:rPr>
              <a:t>Triển khai lắp đặt và thử nghiệm</a:t>
            </a:r>
            <a:r>
              <a:rPr lang="vi-VN" sz="2800" b="1">
                <a:solidFill>
                  <a:schemeClr val="accent1">
                    <a:lumMod val="50000"/>
                  </a:schemeClr>
                </a:solidFill>
                <a:latin typeface="Arial (Body)"/>
              </a:rPr>
              <a:t> </a:t>
            </a:r>
            <a:r>
              <a:rPr lang="fr-FR" sz="2800" b="1">
                <a:solidFill>
                  <a:schemeClr val="accent1">
                    <a:lumMod val="50000"/>
                  </a:schemeClr>
                </a:solidFill>
                <a:latin typeface="Arial (Body)"/>
              </a:rPr>
              <a:t>hoạt động của thiết bị</a:t>
            </a:r>
            <a:endParaRPr lang="en-US" sz="2800" b="1">
              <a:solidFill>
                <a:schemeClr val="accent1">
                  <a:lumMod val="50000"/>
                </a:schemeClr>
              </a:solidFill>
              <a:latin typeface="Arial (Body)"/>
            </a:endParaRPr>
          </a:p>
        </p:txBody>
      </p:sp>
    </p:spTree>
    <p:extLst>
      <p:ext uri="{BB962C8B-B14F-4D97-AF65-F5344CB8AC3E}">
        <p14:creationId xmlns:p14="http://schemas.microsoft.com/office/powerpoint/2010/main" val="1593898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9536" y="979950"/>
            <a:ext cx="8535924" cy="400110"/>
          </a:xfrm>
          <a:prstGeom prst="rect">
            <a:avLst/>
          </a:prstGeom>
          <a:noFill/>
        </p:spPr>
        <p:txBody>
          <a:bodyPr wrap="square" rtlCol="0">
            <a:spAutoFit/>
          </a:bodyPr>
          <a:lstStyle/>
          <a:p>
            <a:pPr lvl="2"/>
            <a:r>
              <a:rPr lang="vi-VN" sz="2000" b="1">
                <a:latin typeface="Arial (Body)"/>
              </a:rPr>
              <a:t>Xác định hoạt động đọc dòng</a:t>
            </a:r>
            <a:endParaRPr lang="en-US" sz="2000" b="1">
              <a:latin typeface="Arial (Body)"/>
            </a:endParaRPr>
          </a:p>
        </p:txBody>
      </p:sp>
      <p:sp>
        <p:nvSpPr>
          <p:cNvPr id="2" name="Rectangle 1"/>
          <p:cNvSpPr/>
          <p:nvPr/>
        </p:nvSpPr>
        <p:spPr>
          <a:xfrm>
            <a:off x="-66345" y="1597360"/>
            <a:ext cx="2819362" cy="456535"/>
          </a:xfrm>
          <a:prstGeom prst="rect">
            <a:avLst/>
          </a:prstGeom>
        </p:spPr>
        <p:txBody>
          <a:bodyPr wrap="none">
            <a:spAutoFit/>
          </a:bodyPr>
          <a:lstStyle/>
          <a:p>
            <a:pPr marL="226695" indent="226695" algn="just">
              <a:lnSpc>
                <a:spcPct val="150000"/>
              </a:lnSpc>
              <a:spcAft>
                <a:spcPts val="800"/>
              </a:spcAft>
            </a:pPr>
            <a:r>
              <a:rPr lang="fr-FR">
                <a:latin typeface="Arial (Body)"/>
                <a:ea typeface="Calibri" panose="020F0502020204030204" pitchFamily="34" charset="0"/>
                <a:cs typeface="Times New Roman" panose="02020603050405020304" pitchFamily="18" charset="0"/>
              </a:rPr>
              <a:t>Các </a:t>
            </a:r>
            <a:r>
              <a:rPr lang="vi-VN">
                <a:latin typeface="Arial (Body)"/>
                <a:ea typeface="Calibri" panose="020F0502020204030204" pitchFamily="34" charset="0"/>
                <a:cs typeface="Times New Roman" panose="02020603050405020304" pitchFamily="18" charset="0"/>
              </a:rPr>
              <a:t>bướ</a:t>
            </a:r>
            <a:r>
              <a:rPr lang="fr-FR">
                <a:latin typeface="Arial (Body)"/>
                <a:ea typeface="Calibri" panose="020F0502020204030204" pitchFamily="34" charset="0"/>
                <a:cs typeface="Times New Roman" panose="02020603050405020304" pitchFamily="18" charset="0"/>
              </a:rPr>
              <a:t>c thực hiện :</a:t>
            </a:r>
            <a:endParaRPr lang="en-US">
              <a:effectLst/>
              <a:latin typeface="Arial (Body)"/>
              <a:ea typeface="Calibri" panose="020F0502020204030204" pitchFamily="34" charset="0"/>
              <a:cs typeface="Times New Roman" panose="02020603050405020304" pitchFamily="18" charset="0"/>
            </a:endParaRPr>
          </a:p>
        </p:txBody>
      </p:sp>
      <p:pic>
        <p:nvPicPr>
          <p:cNvPr id="10" name="Picture 9"/>
          <p:cNvPicPr/>
          <p:nvPr/>
        </p:nvPicPr>
        <p:blipFill>
          <a:blip r:embed="rId2"/>
          <a:stretch>
            <a:fillRect/>
          </a:stretch>
        </p:blipFill>
        <p:spPr>
          <a:xfrm>
            <a:off x="519417" y="2326041"/>
            <a:ext cx="2923857" cy="2254147"/>
          </a:xfrm>
          <a:prstGeom prst="rect">
            <a:avLst/>
          </a:prstGeom>
        </p:spPr>
      </p:pic>
      <p:sp>
        <p:nvSpPr>
          <p:cNvPr id="4" name="Rectangle 3"/>
          <p:cNvSpPr/>
          <p:nvPr/>
        </p:nvSpPr>
        <p:spPr>
          <a:xfrm>
            <a:off x="60633" y="4923084"/>
            <a:ext cx="3536394" cy="1754326"/>
          </a:xfrm>
          <a:prstGeom prst="rect">
            <a:avLst/>
          </a:prstGeom>
        </p:spPr>
        <p:txBody>
          <a:bodyPr wrap="square">
            <a:spAutoFit/>
          </a:bodyPr>
          <a:lstStyle/>
          <a:p>
            <a:pPr marL="226695" indent="226695" algn="just">
              <a:lnSpc>
                <a:spcPct val="150000"/>
              </a:lnSpc>
              <a:spcAft>
                <a:spcPts val="800"/>
              </a:spcAft>
            </a:pPr>
            <a:r>
              <a:rPr lang="fr-FR">
                <a:latin typeface="Arial (Body)"/>
                <a:ea typeface="Calibri" panose="020F0502020204030204" pitchFamily="34" charset="0"/>
                <a:cs typeface="Times New Roman" panose="02020603050405020304" pitchFamily="18" charset="0"/>
              </a:rPr>
              <a:t>Bước 1: Sử dụng biến dòng cài vào dây tải và đấu dây của biến dòng vào </a:t>
            </a:r>
            <a:r>
              <a:rPr lang="vi-VN">
                <a:latin typeface="Arial (Body)"/>
                <a:ea typeface="Calibri" panose="020F0502020204030204" pitchFamily="34" charset="0"/>
                <a:cs typeface="Times New Roman" panose="02020603050405020304" pitchFamily="18" charset="0"/>
              </a:rPr>
              <a:t>T</a:t>
            </a:r>
            <a:r>
              <a:rPr lang="fr-FR">
                <a:latin typeface="Arial (Body)"/>
                <a:ea typeface="Calibri" panose="020F0502020204030204" pitchFamily="34" charset="0"/>
                <a:cs typeface="Times New Roman" panose="02020603050405020304" pitchFamily="18" charset="0"/>
              </a:rPr>
              <a:t>erminal đọc dòng điện.</a:t>
            </a:r>
            <a:endParaRPr lang="en-US">
              <a:effectLst/>
              <a:latin typeface="Arial (Body)"/>
              <a:ea typeface="Calibri" panose="020F0502020204030204" pitchFamily="34" charset="0"/>
              <a:cs typeface="Times New Roman" panose="02020603050405020304" pitchFamily="18" charset="0"/>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4124007" y="1562136"/>
            <a:ext cx="7433269" cy="1527810"/>
          </a:xfrm>
          <a:prstGeom prst="rect">
            <a:avLst/>
          </a:prstGeom>
        </p:spPr>
      </p:pic>
      <p:sp>
        <p:nvSpPr>
          <p:cNvPr id="5" name="Rectangle 4"/>
          <p:cNvSpPr/>
          <p:nvPr/>
        </p:nvSpPr>
        <p:spPr>
          <a:xfrm>
            <a:off x="4016036" y="3129950"/>
            <a:ext cx="8015202" cy="646331"/>
          </a:xfrm>
          <a:prstGeom prst="rect">
            <a:avLst/>
          </a:prstGeom>
        </p:spPr>
        <p:txBody>
          <a:bodyPr wrap="square">
            <a:spAutoFit/>
          </a:bodyPr>
          <a:lstStyle/>
          <a:p>
            <a:pPr algn="just"/>
            <a:r>
              <a:rPr lang="en-US">
                <a:latin typeface="Arial (Body)"/>
                <a:ea typeface="Calibri" panose="020F0502020204030204" pitchFamily="34" charset="0"/>
              </a:rPr>
              <a:t>Bước 2: Cấp điện cho tải hoạt động và đọc dòng điện đo được trên màn hình </a:t>
            </a:r>
            <a:r>
              <a:rPr lang="vi-VN">
                <a:latin typeface="Arial (Body)"/>
                <a:ea typeface="Calibri" panose="020F0502020204030204" pitchFamily="34" charset="0"/>
              </a:rPr>
              <a:t>serial.</a:t>
            </a:r>
            <a:r>
              <a:rPr lang="en-US">
                <a:latin typeface="Arial (Body)"/>
                <a:ea typeface="Calibri" panose="020F0502020204030204" pitchFamily="34" charset="0"/>
              </a:rPr>
              <a:t> </a:t>
            </a:r>
            <a:endParaRPr lang="en-US">
              <a:latin typeface="Arial (Body)"/>
            </a:endParaRPr>
          </a:p>
        </p:txBody>
      </p:sp>
      <p:pic>
        <p:nvPicPr>
          <p:cNvPr id="12" name="Picture 11"/>
          <p:cNvPicPr/>
          <p:nvPr/>
        </p:nvPicPr>
        <p:blipFill>
          <a:blip r:embed="rId4" cstate="print">
            <a:extLst>
              <a:ext uri="{28A0092B-C50C-407E-A947-70E740481C1C}">
                <a14:useLocalDpi xmlns:a14="http://schemas.microsoft.com/office/drawing/2010/main" val="0"/>
              </a:ext>
            </a:extLst>
          </a:blip>
          <a:stretch>
            <a:fillRect/>
          </a:stretch>
        </p:blipFill>
        <p:spPr>
          <a:xfrm>
            <a:off x="5315881" y="3776281"/>
            <a:ext cx="2524760" cy="3054960"/>
          </a:xfrm>
          <a:prstGeom prst="rect">
            <a:avLst/>
          </a:prstGeom>
        </p:spPr>
      </p:pic>
      <p:sp>
        <p:nvSpPr>
          <p:cNvPr id="7" name="Rectangle 6"/>
          <p:cNvSpPr/>
          <p:nvPr/>
        </p:nvSpPr>
        <p:spPr>
          <a:xfrm>
            <a:off x="8334765" y="4322919"/>
            <a:ext cx="3409560" cy="1477328"/>
          </a:xfrm>
          <a:prstGeom prst="rect">
            <a:avLst/>
          </a:prstGeom>
        </p:spPr>
        <p:txBody>
          <a:bodyPr wrap="square">
            <a:spAutoFit/>
          </a:bodyPr>
          <a:lstStyle/>
          <a:p>
            <a:pPr algn="just"/>
            <a:r>
              <a:rPr lang="en-US">
                <a:latin typeface="Arial (Body)"/>
                <a:ea typeface="Calibri" panose="020F0502020204030204" pitchFamily="34" charset="0"/>
              </a:rPr>
              <a:t>Bước 3: Đối chiếu kết quả dòng điện từ biến dòng (thiết bị) được in ra với kết quả đo được từ các thiết bị chuyên dụng khác.</a:t>
            </a:r>
            <a:endParaRPr lang="en-US">
              <a:latin typeface="Arial (Body)"/>
            </a:endParaRPr>
          </a:p>
        </p:txBody>
      </p:sp>
      <p:sp>
        <p:nvSpPr>
          <p:cNvPr id="13" name="TextBox 12"/>
          <p:cNvSpPr txBox="1"/>
          <p:nvPr/>
        </p:nvSpPr>
        <p:spPr>
          <a:xfrm>
            <a:off x="952811" y="114830"/>
            <a:ext cx="10223824" cy="523220"/>
          </a:xfrm>
          <a:prstGeom prst="rect">
            <a:avLst/>
          </a:prstGeom>
          <a:noFill/>
        </p:spPr>
        <p:txBody>
          <a:bodyPr wrap="square" rtlCol="0">
            <a:spAutoFit/>
          </a:bodyPr>
          <a:lstStyle/>
          <a:p>
            <a:pPr lvl="0"/>
            <a:r>
              <a:rPr lang="en-US" sz="2800" b="1">
                <a:solidFill>
                  <a:schemeClr val="accent1">
                    <a:lumMod val="50000"/>
                  </a:schemeClr>
                </a:solidFill>
                <a:latin typeface="Arial (Body)"/>
                <a:cs typeface="Arial" panose="020B0604020202020204" pitchFamily="34" charset="0"/>
              </a:rPr>
              <a:t>3. </a:t>
            </a:r>
            <a:r>
              <a:rPr lang="fr-FR" sz="2800" b="1">
                <a:solidFill>
                  <a:schemeClr val="accent1">
                    <a:lumMod val="50000"/>
                  </a:schemeClr>
                </a:solidFill>
                <a:latin typeface="Arial (Body)"/>
              </a:rPr>
              <a:t>Triển khai lắp đặt và thử nghiệm</a:t>
            </a:r>
            <a:r>
              <a:rPr lang="vi-VN" sz="2800" b="1">
                <a:solidFill>
                  <a:schemeClr val="accent1">
                    <a:lumMod val="50000"/>
                  </a:schemeClr>
                </a:solidFill>
                <a:latin typeface="Arial (Body)"/>
              </a:rPr>
              <a:t> </a:t>
            </a:r>
            <a:r>
              <a:rPr lang="fr-FR" sz="2800" b="1">
                <a:solidFill>
                  <a:schemeClr val="accent1">
                    <a:lumMod val="50000"/>
                  </a:schemeClr>
                </a:solidFill>
                <a:latin typeface="Arial (Body)"/>
              </a:rPr>
              <a:t>hoạt động của thiết bị</a:t>
            </a:r>
            <a:endParaRPr lang="en-US" sz="2800" b="1">
              <a:solidFill>
                <a:schemeClr val="accent1">
                  <a:lumMod val="50000"/>
                </a:schemeClr>
              </a:solidFill>
              <a:latin typeface="Arial (Body)"/>
            </a:endParaRPr>
          </a:p>
        </p:txBody>
      </p:sp>
    </p:spTree>
    <p:extLst>
      <p:ext uri="{BB962C8B-B14F-4D97-AF65-F5344CB8AC3E}">
        <p14:creationId xmlns:p14="http://schemas.microsoft.com/office/powerpoint/2010/main" val="360893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9536" y="979950"/>
            <a:ext cx="8535924" cy="400110"/>
          </a:xfrm>
          <a:prstGeom prst="rect">
            <a:avLst/>
          </a:prstGeom>
          <a:noFill/>
        </p:spPr>
        <p:txBody>
          <a:bodyPr wrap="square" rtlCol="0">
            <a:spAutoFit/>
          </a:bodyPr>
          <a:lstStyle/>
          <a:p>
            <a:pPr lvl="2"/>
            <a:r>
              <a:rPr lang="vi-VN" sz="2000" b="1">
                <a:latin typeface="Arial (Body)"/>
              </a:rPr>
              <a:t>Xác định hoạt động đọc dòng</a:t>
            </a:r>
            <a:endParaRPr lang="en-US" sz="2000" b="1">
              <a:latin typeface="Arial (Body)"/>
            </a:endParaRPr>
          </a:p>
        </p:txBody>
      </p:sp>
      <p:sp>
        <p:nvSpPr>
          <p:cNvPr id="2" name="Rectangle 1"/>
          <p:cNvSpPr/>
          <p:nvPr/>
        </p:nvSpPr>
        <p:spPr>
          <a:xfrm>
            <a:off x="-333856" y="5860750"/>
            <a:ext cx="4543103" cy="456535"/>
          </a:xfrm>
          <a:prstGeom prst="rect">
            <a:avLst/>
          </a:prstGeom>
        </p:spPr>
        <p:txBody>
          <a:bodyPr wrap="none">
            <a:spAutoFit/>
          </a:bodyPr>
          <a:lstStyle/>
          <a:p>
            <a:pPr marL="226695" indent="226695" algn="just">
              <a:lnSpc>
                <a:spcPct val="150000"/>
              </a:lnSpc>
              <a:spcAft>
                <a:spcPts val="800"/>
              </a:spcAft>
            </a:pPr>
            <a:r>
              <a:rPr lang="fr-FR" i="1">
                <a:solidFill>
                  <a:schemeClr val="accent1">
                    <a:lumMod val="50000"/>
                  </a:schemeClr>
                </a:solidFill>
                <a:latin typeface="Arial (Body)"/>
              </a:rPr>
              <a:t>Trường hợp sử dụng tải là ấm siêu tốc</a:t>
            </a:r>
            <a:endParaRPr lang="en-US" i="1">
              <a:solidFill>
                <a:schemeClr val="accent1">
                  <a:lumMod val="50000"/>
                </a:schemeClr>
              </a:solidFill>
              <a:effectLst/>
              <a:latin typeface="Arial (Body)"/>
              <a:ea typeface="Calibri" panose="020F0502020204030204" pitchFamily="34" charset="0"/>
              <a:cs typeface="Times New Roman" panose="02020603050405020304" pitchFamily="18" charset="0"/>
            </a:endParaRPr>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235737" y="1956601"/>
            <a:ext cx="3403917" cy="3608092"/>
          </a:xfrm>
          <a:prstGeom prst="rect">
            <a:avLst/>
          </a:prstGeom>
        </p:spPr>
      </p:pic>
      <p:pic>
        <p:nvPicPr>
          <p:cNvPr id="14" name="Picture 13"/>
          <p:cNvPicPr/>
          <p:nvPr/>
        </p:nvPicPr>
        <p:blipFill rotWithShape="1">
          <a:blip r:embed="rId3">
            <a:extLst>
              <a:ext uri="{28A0092B-C50C-407E-A947-70E740481C1C}">
                <a14:useLocalDpi xmlns:a14="http://schemas.microsoft.com/office/drawing/2010/main" val="0"/>
              </a:ext>
            </a:extLst>
          </a:blip>
          <a:srcRect l="184" r="1"/>
          <a:stretch/>
        </p:blipFill>
        <p:spPr bwMode="auto">
          <a:xfrm>
            <a:off x="5333683" y="1753745"/>
            <a:ext cx="5749925" cy="1112520"/>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4732750" y="2968830"/>
            <a:ext cx="6951790" cy="369332"/>
          </a:xfrm>
          <a:prstGeom prst="rect">
            <a:avLst/>
          </a:prstGeom>
        </p:spPr>
        <p:txBody>
          <a:bodyPr wrap="square">
            <a:spAutoFit/>
          </a:bodyPr>
          <a:lstStyle/>
          <a:p>
            <a:r>
              <a:rPr lang="en-US" i="1">
                <a:solidFill>
                  <a:schemeClr val="accent1">
                    <a:lumMod val="50000"/>
                  </a:schemeClr>
                </a:solidFill>
                <a:latin typeface="Arial (Body)"/>
                <a:ea typeface="Calibri" panose="020F0502020204030204" pitchFamily="34" charset="0"/>
              </a:rPr>
              <a:t>Kết quả đọc dòng điện từ thiết bị với tải là ấm siêu tốc cho kênh 1</a:t>
            </a:r>
            <a:endParaRPr lang="en-US" i="1">
              <a:solidFill>
                <a:schemeClr val="accent1">
                  <a:lumMod val="50000"/>
                </a:schemeClr>
              </a:solidFill>
              <a:latin typeface="Arial (Body)"/>
            </a:endParaRPr>
          </a:p>
        </p:txBody>
      </p:sp>
      <p:pic>
        <p:nvPicPr>
          <p:cNvPr id="15" name="Picture 14"/>
          <p:cNvPicPr/>
          <p:nvPr/>
        </p:nvPicPr>
        <p:blipFill>
          <a:blip r:embed="rId4">
            <a:extLst>
              <a:ext uri="{28A0092B-C50C-407E-A947-70E740481C1C}">
                <a14:useLocalDpi xmlns:a14="http://schemas.microsoft.com/office/drawing/2010/main" val="0"/>
              </a:ext>
            </a:extLst>
          </a:blip>
          <a:stretch>
            <a:fillRect/>
          </a:stretch>
        </p:blipFill>
        <p:spPr>
          <a:xfrm>
            <a:off x="5328285" y="3676440"/>
            <a:ext cx="5760720" cy="1184275"/>
          </a:xfrm>
          <a:prstGeom prst="rect">
            <a:avLst/>
          </a:prstGeom>
        </p:spPr>
      </p:pic>
      <p:sp>
        <p:nvSpPr>
          <p:cNvPr id="8" name="Rectangle 7"/>
          <p:cNvSpPr/>
          <p:nvPr/>
        </p:nvSpPr>
        <p:spPr>
          <a:xfrm>
            <a:off x="4377690" y="4884189"/>
            <a:ext cx="7661910" cy="507831"/>
          </a:xfrm>
          <a:prstGeom prst="rect">
            <a:avLst/>
          </a:prstGeom>
        </p:spPr>
        <p:txBody>
          <a:bodyPr wrap="square">
            <a:spAutoFit/>
          </a:bodyPr>
          <a:lstStyle/>
          <a:p>
            <a:pPr marL="226695" algn="just">
              <a:lnSpc>
                <a:spcPct val="150000"/>
              </a:lnSpc>
              <a:spcAft>
                <a:spcPts val="1000"/>
              </a:spcAft>
            </a:pPr>
            <a:r>
              <a:rPr lang="en-US" i="1">
                <a:solidFill>
                  <a:srgbClr val="1F3864"/>
                </a:solidFill>
                <a:latin typeface="Arial (Body)"/>
                <a:ea typeface="Calibri" panose="020F0502020204030204" pitchFamily="34" charset="0"/>
                <a:cs typeface="Times New Roman" panose="02020603050405020304" pitchFamily="18" charset="0"/>
              </a:rPr>
              <a:t>Kết quả đọc dòng điện từ thiết bị với tải là ấm siêu tốc cho cả 5 kênh</a:t>
            </a:r>
            <a:endParaRPr lang="en-US" i="1">
              <a:solidFill>
                <a:srgbClr val="1F3864"/>
              </a:solidFill>
              <a:effectLst/>
              <a:latin typeface="Arial (Body)"/>
              <a:ea typeface="Calibri" panose="020F0502020204030204" pitchFamily="34" charset="0"/>
              <a:cs typeface="Times New Roman" panose="02020603050405020304" pitchFamily="18" charset="0"/>
            </a:endParaRPr>
          </a:p>
        </p:txBody>
      </p:sp>
      <p:pic>
        <p:nvPicPr>
          <p:cNvPr id="16" name="Picture 15"/>
          <p:cNvPicPr/>
          <p:nvPr/>
        </p:nvPicPr>
        <p:blipFill>
          <a:blip r:embed="rId5" cstate="print">
            <a:extLst>
              <a:ext uri="{28A0092B-C50C-407E-A947-70E740481C1C}">
                <a14:useLocalDpi xmlns:a14="http://schemas.microsoft.com/office/drawing/2010/main" val="0"/>
              </a:ext>
            </a:extLst>
          </a:blip>
          <a:stretch>
            <a:fillRect/>
          </a:stretch>
        </p:blipFill>
        <p:spPr>
          <a:xfrm>
            <a:off x="262316" y="1783928"/>
            <a:ext cx="3268360" cy="3953438"/>
          </a:xfrm>
          <a:prstGeom prst="rect">
            <a:avLst/>
          </a:prstGeom>
        </p:spPr>
      </p:pic>
      <p:sp>
        <p:nvSpPr>
          <p:cNvPr id="4" name="TextBox 3"/>
          <p:cNvSpPr txBox="1"/>
          <p:nvPr/>
        </p:nvSpPr>
        <p:spPr>
          <a:xfrm>
            <a:off x="5127498" y="5670954"/>
            <a:ext cx="5900103" cy="646331"/>
          </a:xfrm>
          <a:prstGeom prst="rect">
            <a:avLst/>
          </a:prstGeom>
          <a:noFill/>
        </p:spPr>
        <p:txBody>
          <a:bodyPr wrap="square" rtlCol="0">
            <a:spAutoFit/>
          </a:bodyPr>
          <a:lstStyle/>
          <a:p>
            <a:r>
              <a:rPr lang="en-US">
                <a:latin typeface="Arial (Body)"/>
              </a:rPr>
              <a:t>Kết quả: kết quả đo của thiết bị với thiết bị đo chuyên dụng khá xấp xỉ nhau</a:t>
            </a:r>
            <a:r>
              <a:rPr lang="vi-VN">
                <a:latin typeface="Arial (Body)"/>
              </a:rPr>
              <a:t>.</a:t>
            </a:r>
            <a:endParaRPr lang="en-US">
              <a:latin typeface="Arial (Body)"/>
            </a:endParaRPr>
          </a:p>
        </p:txBody>
      </p:sp>
      <p:sp>
        <p:nvSpPr>
          <p:cNvPr id="12" name="TextBox 11"/>
          <p:cNvSpPr txBox="1"/>
          <p:nvPr/>
        </p:nvSpPr>
        <p:spPr>
          <a:xfrm>
            <a:off x="952811" y="114830"/>
            <a:ext cx="10223824" cy="523220"/>
          </a:xfrm>
          <a:prstGeom prst="rect">
            <a:avLst/>
          </a:prstGeom>
          <a:noFill/>
        </p:spPr>
        <p:txBody>
          <a:bodyPr wrap="square" rtlCol="0">
            <a:spAutoFit/>
          </a:bodyPr>
          <a:lstStyle/>
          <a:p>
            <a:pPr lvl="0"/>
            <a:r>
              <a:rPr lang="en-US" sz="2800" b="1">
                <a:solidFill>
                  <a:schemeClr val="accent1">
                    <a:lumMod val="50000"/>
                  </a:schemeClr>
                </a:solidFill>
                <a:latin typeface="Arial (Body)"/>
                <a:cs typeface="Arial" panose="020B0604020202020204" pitchFamily="34" charset="0"/>
              </a:rPr>
              <a:t>3. </a:t>
            </a:r>
            <a:r>
              <a:rPr lang="fr-FR" sz="2800" b="1">
                <a:solidFill>
                  <a:schemeClr val="accent1">
                    <a:lumMod val="50000"/>
                  </a:schemeClr>
                </a:solidFill>
                <a:latin typeface="Arial (Body)"/>
              </a:rPr>
              <a:t>Triển khai lắp đặt và thử nghiệm</a:t>
            </a:r>
            <a:r>
              <a:rPr lang="vi-VN" sz="2800" b="1">
                <a:solidFill>
                  <a:schemeClr val="accent1">
                    <a:lumMod val="50000"/>
                  </a:schemeClr>
                </a:solidFill>
                <a:latin typeface="Arial (Body)"/>
              </a:rPr>
              <a:t> </a:t>
            </a:r>
            <a:r>
              <a:rPr lang="fr-FR" sz="2800" b="1">
                <a:solidFill>
                  <a:schemeClr val="accent1">
                    <a:lumMod val="50000"/>
                  </a:schemeClr>
                </a:solidFill>
                <a:latin typeface="Arial (Body)"/>
              </a:rPr>
              <a:t>hoạt động của thiết bị</a:t>
            </a:r>
            <a:endParaRPr lang="en-US" sz="2800" b="1">
              <a:solidFill>
                <a:schemeClr val="accent1">
                  <a:lumMod val="50000"/>
                </a:schemeClr>
              </a:solidFill>
              <a:latin typeface="Arial (Body)"/>
            </a:endParaRPr>
          </a:p>
        </p:txBody>
      </p:sp>
    </p:spTree>
    <p:extLst>
      <p:ext uri="{BB962C8B-B14F-4D97-AF65-F5344CB8AC3E}">
        <p14:creationId xmlns:p14="http://schemas.microsoft.com/office/powerpoint/2010/main" val="36364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13"/>
                                        </p:tgtEl>
                                      </p:cBhvr>
                                    </p:animEffect>
                                    <p:anim calcmode="lin" valueType="num">
                                      <p:cBhvr>
                                        <p:cTn id="7" dur="1000"/>
                                        <p:tgtEl>
                                          <p:spTgt spid="13"/>
                                        </p:tgtEl>
                                        <p:attrNameLst>
                                          <p:attrName>ppt_x</p:attrName>
                                        </p:attrNameLst>
                                      </p:cBhvr>
                                      <p:tavLst>
                                        <p:tav tm="0">
                                          <p:val>
                                            <p:strVal val="ppt_x"/>
                                          </p:val>
                                        </p:tav>
                                        <p:tav tm="100000">
                                          <p:val>
                                            <p:strVal val="ppt_x"/>
                                          </p:val>
                                        </p:tav>
                                      </p:tavLst>
                                    </p:anim>
                                    <p:anim calcmode="lin" valueType="num">
                                      <p:cBhvr>
                                        <p:cTn id="8" dur="1000"/>
                                        <p:tgtEl>
                                          <p:spTgt spid="13"/>
                                        </p:tgtEl>
                                        <p:attrNameLst>
                                          <p:attrName>ppt_y</p:attrName>
                                        </p:attrNameLst>
                                      </p:cBhvr>
                                      <p:tavLst>
                                        <p:tav tm="0">
                                          <p:val>
                                            <p:strVal val="ppt_y"/>
                                          </p:val>
                                        </p:tav>
                                        <p:tav tm="100000">
                                          <p:val>
                                            <p:strVal val="ppt_y-.1"/>
                                          </p:val>
                                        </p:tav>
                                      </p:tavLst>
                                    </p:anim>
                                    <p:set>
                                      <p:cBhvr>
                                        <p:cTn id="9" dur="1" fill="hold">
                                          <p:stCondLst>
                                            <p:cond delay="999"/>
                                          </p:stCondLst>
                                        </p:cTn>
                                        <p:tgtEl>
                                          <p:spTgt spid="13"/>
                                        </p:tgtEl>
                                        <p:attrNameLst>
                                          <p:attrName>style.visibility</p:attrName>
                                        </p:attrNameLst>
                                      </p:cBhvr>
                                      <p:to>
                                        <p:strVal val="hidden"/>
                                      </p:to>
                                    </p:set>
                                  </p:childTnLst>
                                </p:cTn>
                              </p:par>
                              <p:par>
                                <p:cTn id="10" presetID="47" presetClass="exit" presetSubtype="0" fill="hold" grpId="0" nodeType="withEffect">
                                  <p:stCondLst>
                                    <p:cond delay="0"/>
                                  </p:stCondLst>
                                  <p:childTnLst>
                                    <p:animEffect transition="out" filter="fade">
                                      <p:cBhvr>
                                        <p:cTn id="11" dur="1000"/>
                                        <p:tgtEl>
                                          <p:spTgt spid="2"/>
                                        </p:tgtEl>
                                      </p:cBhvr>
                                    </p:animEffect>
                                    <p:anim calcmode="lin" valueType="num">
                                      <p:cBhvr>
                                        <p:cTn id="12" dur="1000"/>
                                        <p:tgtEl>
                                          <p:spTgt spid="2"/>
                                        </p:tgtEl>
                                        <p:attrNameLst>
                                          <p:attrName>ppt_x</p:attrName>
                                        </p:attrNameLst>
                                      </p:cBhvr>
                                      <p:tavLst>
                                        <p:tav tm="0">
                                          <p:val>
                                            <p:strVal val="ppt_x"/>
                                          </p:val>
                                        </p:tav>
                                        <p:tav tm="100000">
                                          <p:val>
                                            <p:strVal val="ppt_x"/>
                                          </p:val>
                                        </p:tav>
                                      </p:tavLst>
                                    </p:anim>
                                    <p:anim calcmode="lin" valueType="num">
                                      <p:cBhvr>
                                        <p:cTn id="13" dur="1000"/>
                                        <p:tgtEl>
                                          <p:spTgt spid="2"/>
                                        </p:tgtEl>
                                        <p:attrNameLst>
                                          <p:attrName>ppt_y</p:attrName>
                                        </p:attrNameLst>
                                      </p:cBhvr>
                                      <p:tavLst>
                                        <p:tav tm="0">
                                          <p:val>
                                            <p:strVal val="ppt_y"/>
                                          </p:val>
                                        </p:tav>
                                        <p:tav tm="100000">
                                          <p:val>
                                            <p:strVal val="ppt_y-.1"/>
                                          </p:val>
                                        </p:tav>
                                      </p:tavLst>
                                    </p:anim>
                                    <p:set>
                                      <p:cBhvr>
                                        <p:cTn id="14" dur="1" fill="hold">
                                          <p:stCondLst>
                                            <p:cond delay="9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9536" y="979950"/>
            <a:ext cx="8535924" cy="400110"/>
          </a:xfrm>
          <a:prstGeom prst="rect">
            <a:avLst/>
          </a:prstGeom>
          <a:noFill/>
        </p:spPr>
        <p:txBody>
          <a:bodyPr wrap="square" rtlCol="0">
            <a:spAutoFit/>
          </a:bodyPr>
          <a:lstStyle/>
          <a:p>
            <a:pPr lvl="1"/>
            <a:r>
              <a:rPr lang="fr-FR" sz="2000" b="1">
                <a:latin typeface="Arial (Body)"/>
              </a:rPr>
              <a:t>Thử nghiệm các tính năng của thiết bị</a:t>
            </a:r>
            <a:endParaRPr lang="en-US" sz="2000" b="1">
              <a:latin typeface="Arial (Body)"/>
            </a:endParaRPr>
          </a:p>
        </p:txBody>
      </p:sp>
      <p:pic>
        <p:nvPicPr>
          <p:cNvPr id="12" name="Picture 11"/>
          <p:cNvPicPr/>
          <p:nvPr/>
        </p:nvPicPr>
        <p:blipFill>
          <a:blip r:embed="rId2"/>
          <a:stretch>
            <a:fillRect/>
          </a:stretch>
        </p:blipFill>
        <p:spPr>
          <a:xfrm>
            <a:off x="585729" y="2736199"/>
            <a:ext cx="4480484" cy="2703195"/>
          </a:xfrm>
          <a:prstGeom prst="rect">
            <a:avLst/>
          </a:prstGeom>
        </p:spPr>
      </p:pic>
      <p:pic>
        <p:nvPicPr>
          <p:cNvPr id="17" name="Picture 16"/>
          <p:cNvPicPr/>
          <p:nvPr/>
        </p:nvPicPr>
        <p:blipFill rotWithShape="1">
          <a:blip r:embed="rId3"/>
          <a:srcRect l="5043" t="4242"/>
          <a:stretch/>
        </p:blipFill>
        <p:spPr>
          <a:xfrm>
            <a:off x="6057867" y="1930892"/>
            <a:ext cx="5917403" cy="3562969"/>
          </a:xfrm>
          <a:prstGeom prst="rect">
            <a:avLst/>
          </a:prstGeom>
        </p:spPr>
      </p:pic>
      <p:sp>
        <p:nvSpPr>
          <p:cNvPr id="5" name="Rectangle 4"/>
          <p:cNvSpPr/>
          <p:nvPr/>
        </p:nvSpPr>
        <p:spPr>
          <a:xfrm>
            <a:off x="6091729" y="5509208"/>
            <a:ext cx="5849678"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Contactor được ngắt nguồn điện khi có sự cố quá dòng</a:t>
            </a:r>
            <a:endParaRPr lang="en-US" i="1">
              <a:solidFill>
                <a:schemeClr val="accent1">
                  <a:lumMod val="50000"/>
                </a:schemeClr>
              </a:solidFill>
              <a:latin typeface="Arial (Body)"/>
            </a:endParaRPr>
          </a:p>
        </p:txBody>
      </p:sp>
      <p:sp>
        <p:nvSpPr>
          <p:cNvPr id="7" name="Rectangle 6"/>
          <p:cNvSpPr/>
          <p:nvPr/>
        </p:nvSpPr>
        <p:spPr>
          <a:xfrm>
            <a:off x="1407954" y="5504376"/>
            <a:ext cx="2836033"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Tạo tải chạy với dòng cao</a:t>
            </a:r>
            <a:endParaRPr lang="en-US" i="1">
              <a:solidFill>
                <a:schemeClr val="accent1">
                  <a:lumMod val="50000"/>
                </a:schemeClr>
              </a:solidFill>
              <a:latin typeface="Arial (Body)"/>
            </a:endParaRPr>
          </a:p>
        </p:txBody>
      </p:sp>
      <p:sp>
        <p:nvSpPr>
          <p:cNvPr id="9" name="Rectangle 8"/>
          <p:cNvSpPr/>
          <p:nvPr/>
        </p:nvSpPr>
        <p:spPr>
          <a:xfrm>
            <a:off x="1407954" y="5852850"/>
            <a:ext cx="9879171" cy="923330"/>
          </a:xfrm>
          <a:prstGeom prst="rect">
            <a:avLst/>
          </a:prstGeom>
        </p:spPr>
        <p:txBody>
          <a:bodyPr wrap="square">
            <a:spAutoFit/>
          </a:bodyPr>
          <a:lstStyle/>
          <a:p>
            <a:r>
              <a:rPr lang="fr-FR" b="1">
                <a:latin typeface="Arial (Body)"/>
                <a:ea typeface="Calibri" panose="020F0502020204030204" pitchFamily="34" charset="0"/>
              </a:rPr>
              <a:t>Kết quả thu được: </a:t>
            </a:r>
            <a:r>
              <a:rPr lang="fr-FR">
                <a:latin typeface="Arial (Body)"/>
                <a:ea typeface="Calibri" panose="020F0502020204030204" pitchFamily="34" charset="0"/>
              </a:rPr>
              <a:t>Contactor ngay lập tức cắt dòng điện khi quá thời gian tính toán quá dòng mà vẫn tồn tại sự cố quá dòng. Trên giao diện và màn hình led của thiết bị phát tín hiệu cảnh báo sự cố quá dòng trên kênh </a:t>
            </a:r>
            <a:r>
              <a:rPr lang="vi-VN">
                <a:latin typeface="Arial (Body)"/>
                <a:ea typeface="Calibri" panose="020F0502020204030204" pitchFamily="34" charset="0"/>
              </a:rPr>
              <a:t>1.</a:t>
            </a:r>
            <a:endParaRPr lang="en-US">
              <a:latin typeface="Arial (Body)"/>
            </a:endParaRPr>
          </a:p>
        </p:txBody>
      </p:sp>
      <p:sp>
        <p:nvSpPr>
          <p:cNvPr id="10" name="TextBox 9"/>
          <p:cNvSpPr txBox="1"/>
          <p:nvPr/>
        </p:nvSpPr>
        <p:spPr>
          <a:xfrm>
            <a:off x="952811" y="114830"/>
            <a:ext cx="10223824" cy="523220"/>
          </a:xfrm>
          <a:prstGeom prst="rect">
            <a:avLst/>
          </a:prstGeom>
          <a:noFill/>
        </p:spPr>
        <p:txBody>
          <a:bodyPr wrap="square" rtlCol="0">
            <a:spAutoFit/>
          </a:bodyPr>
          <a:lstStyle/>
          <a:p>
            <a:pPr lvl="0"/>
            <a:r>
              <a:rPr lang="en-US" sz="2800" b="1">
                <a:solidFill>
                  <a:schemeClr val="accent1">
                    <a:lumMod val="50000"/>
                  </a:schemeClr>
                </a:solidFill>
                <a:latin typeface="Arial (Body)"/>
                <a:cs typeface="Arial" panose="020B0604020202020204" pitchFamily="34" charset="0"/>
              </a:rPr>
              <a:t>3. </a:t>
            </a:r>
            <a:r>
              <a:rPr lang="fr-FR" sz="2800" b="1">
                <a:solidFill>
                  <a:schemeClr val="accent1">
                    <a:lumMod val="50000"/>
                  </a:schemeClr>
                </a:solidFill>
                <a:latin typeface="Arial (Body)"/>
              </a:rPr>
              <a:t>Triển khai lắp đặt và thử nghiệm</a:t>
            </a:r>
            <a:r>
              <a:rPr lang="vi-VN" sz="2800" b="1">
                <a:solidFill>
                  <a:schemeClr val="accent1">
                    <a:lumMod val="50000"/>
                  </a:schemeClr>
                </a:solidFill>
                <a:latin typeface="Arial (Body)"/>
              </a:rPr>
              <a:t> </a:t>
            </a:r>
            <a:r>
              <a:rPr lang="fr-FR" sz="2800" b="1">
                <a:solidFill>
                  <a:schemeClr val="accent1">
                    <a:lumMod val="50000"/>
                  </a:schemeClr>
                </a:solidFill>
                <a:latin typeface="Arial (Body)"/>
              </a:rPr>
              <a:t>hoạt động của thiết bị</a:t>
            </a:r>
            <a:endParaRPr lang="en-US" sz="2800" b="1">
              <a:solidFill>
                <a:schemeClr val="accent1">
                  <a:lumMod val="50000"/>
                </a:schemeClr>
              </a:solidFill>
              <a:latin typeface="Arial (Body)"/>
            </a:endParaRPr>
          </a:p>
        </p:txBody>
      </p:sp>
      <p:sp>
        <p:nvSpPr>
          <p:cNvPr id="2" name="Rectangle 1"/>
          <p:cNvSpPr/>
          <p:nvPr/>
        </p:nvSpPr>
        <p:spPr>
          <a:xfrm>
            <a:off x="859536" y="1407714"/>
            <a:ext cx="5339923" cy="507831"/>
          </a:xfrm>
          <a:prstGeom prst="rect">
            <a:avLst/>
          </a:prstGeom>
        </p:spPr>
        <p:txBody>
          <a:bodyPr wrap="none">
            <a:spAutoFit/>
          </a:bodyPr>
          <a:lstStyle/>
          <a:p>
            <a:pPr marL="1143000" lvl="2" indent="-228600">
              <a:lnSpc>
                <a:spcPct val="150000"/>
              </a:lnSpc>
              <a:spcBef>
                <a:spcPts val="300"/>
              </a:spcBef>
              <a:spcAft>
                <a:spcPts val="300"/>
              </a:spcAft>
              <a:buFont typeface="+mj-lt"/>
              <a:buAutoNum type="arabicPeriod"/>
            </a:pPr>
            <a:r>
              <a:rPr lang="fr-FR">
                <a:latin typeface="Arial (Body)"/>
                <a:ea typeface="MS Gothic" panose="020B0609070205080204" pitchFamily="49" charset="-128"/>
              </a:rPr>
              <a:t>Thử nghiệm hoạt động sự cố quá dòng</a:t>
            </a:r>
            <a:endParaRPr lang="en-US">
              <a:latin typeface="Arial (Body)"/>
              <a:ea typeface="MS Gothic" panose="020B0609070205080204" pitchFamily="49" charset="-128"/>
            </a:endParaRPr>
          </a:p>
        </p:txBody>
      </p:sp>
    </p:spTree>
    <p:extLst>
      <p:ext uri="{BB962C8B-B14F-4D97-AF65-F5344CB8AC3E}">
        <p14:creationId xmlns:p14="http://schemas.microsoft.com/office/powerpoint/2010/main" val="1183619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5236" y="965484"/>
            <a:ext cx="8535924" cy="400110"/>
          </a:xfrm>
          <a:prstGeom prst="rect">
            <a:avLst/>
          </a:prstGeom>
          <a:noFill/>
        </p:spPr>
        <p:txBody>
          <a:bodyPr wrap="square" rtlCol="0">
            <a:spAutoFit/>
          </a:bodyPr>
          <a:lstStyle/>
          <a:p>
            <a:pPr lvl="1"/>
            <a:r>
              <a:rPr lang="fr-FR" sz="2000" b="1">
                <a:latin typeface="Arial (Body)"/>
              </a:rPr>
              <a:t>Thử nghiệm các tính năng của thiết bị</a:t>
            </a:r>
            <a:endParaRPr lang="en-US" sz="2000" b="1">
              <a:latin typeface="Arial (Body)"/>
            </a:endParaRPr>
          </a:p>
        </p:txBody>
      </p:sp>
      <p:sp>
        <p:nvSpPr>
          <p:cNvPr id="4" name="Rectangle 3"/>
          <p:cNvSpPr/>
          <p:nvPr/>
        </p:nvSpPr>
        <p:spPr>
          <a:xfrm>
            <a:off x="435914" y="1349282"/>
            <a:ext cx="5339923" cy="507831"/>
          </a:xfrm>
          <a:prstGeom prst="rect">
            <a:avLst/>
          </a:prstGeom>
        </p:spPr>
        <p:txBody>
          <a:bodyPr wrap="none">
            <a:spAutoFit/>
          </a:bodyPr>
          <a:lstStyle/>
          <a:p>
            <a:pPr marL="1143000" lvl="2" indent="-228600">
              <a:lnSpc>
                <a:spcPct val="150000"/>
              </a:lnSpc>
              <a:spcBef>
                <a:spcPts val="300"/>
              </a:spcBef>
              <a:spcAft>
                <a:spcPts val="300"/>
              </a:spcAft>
              <a:buFont typeface="+mj-lt"/>
              <a:buAutoNum type="arabicPeriod"/>
            </a:pPr>
            <a:r>
              <a:rPr lang="fr-FR">
                <a:latin typeface="Arial (Body)"/>
                <a:ea typeface="MS Gothic" panose="020B0609070205080204" pitchFamily="49" charset="-128"/>
              </a:rPr>
              <a:t>Thử nghiệm hoạt động sự cố quá dòng</a:t>
            </a:r>
            <a:endParaRPr lang="en-US">
              <a:effectLst/>
              <a:latin typeface="Arial (Body)"/>
              <a:ea typeface="MS Gothic" panose="020B0609070205080204" pitchFamily="49" charset="-128"/>
            </a:endParaRPr>
          </a:p>
        </p:txBody>
      </p:sp>
      <p:graphicFrame>
        <p:nvGraphicFramePr>
          <p:cNvPr id="11" name="Table 10"/>
          <p:cNvGraphicFramePr>
            <a:graphicFrameLocks noGrp="1"/>
          </p:cNvGraphicFramePr>
          <p:nvPr>
            <p:extLst>
              <p:ext uri="{D42A27DB-BD31-4B8C-83A1-F6EECF244321}">
                <p14:modId xmlns:p14="http://schemas.microsoft.com/office/powerpoint/2010/main" val="1661259305"/>
              </p:ext>
            </p:extLst>
          </p:nvPr>
        </p:nvGraphicFramePr>
        <p:xfrm>
          <a:off x="540689" y="3065062"/>
          <a:ext cx="5233365" cy="2966720"/>
        </p:xfrm>
        <a:graphic>
          <a:graphicData uri="http://schemas.openxmlformats.org/drawingml/2006/table">
            <a:tbl>
              <a:tblPr firstRow="1" bandRow="1">
                <a:tableStyleId>{5C22544A-7EE6-4342-B048-85BDC9FD1C3A}</a:tableStyleId>
              </a:tblPr>
              <a:tblGrid>
                <a:gridCol w="1744455">
                  <a:extLst>
                    <a:ext uri="{9D8B030D-6E8A-4147-A177-3AD203B41FA5}">
                      <a16:colId xmlns:a16="http://schemas.microsoft.com/office/drawing/2014/main" val="20000"/>
                    </a:ext>
                  </a:extLst>
                </a:gridCol>
                <a:gridCol w="1744455">
                  <a:extLst>
                    <a:ext uri="{9D8B030D-6E8A-4147-A177-3AD203B41FA5}">
                      <a16:colId xmlns:a16="http://schemas.microsoft.com/office/drawing/2014/main" val="20001"/>
                    </a:ext>
                  </a:extLst>
                </a:gridCol>
                <a:gridCol w="1744455">
                  <a:extLst>
                    <a:ext uri="{9D8B030D-6E8A-4147-A177-3AD203B41FA5}">
                      <a16:colId xmlns:a16="http://schemas.microsoft.com/office/drawing/2014/main" val="20002"/>
                    </a:ext>
                  </a:extLst>
                </a:gridCol>
              </a:tblGrid>
              <a:tr h="370840">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M</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Tlt</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Ttest</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370840">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4.4</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0.12403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0.114</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r h="370840">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2.97306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1.63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370840">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2.64</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4.84563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4.737</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3"/>
                  </a:ext>
                </a:extLst>
              </a:tr>
              <a:tr h="370840">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2.2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7.46545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7.373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4"/>
                  </a:ext>
                </a:extLst>
              </a:tr>
              <a:tr h="370840">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1.65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16.49325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16.581</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5"/>
                  </a:ext>
                </a:extLst>
              </a:tr>
              <a:tr h="370840">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1.32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38.10661</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39.2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6"/>
                  </a:ext>
                </a:extLst>
              </a:tr>
              <a:tr h="370840">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1.15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87.56356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6695" indent="226695" algn="ctr">
                        <a:lnSpc>
                          <a:spcPct val="150000"/>
                        </a:lnSpc>
                        <a:spcAft>
                          <a:spcPts val="0"/>
                        </a:spcAft>
                      </a:pPr>
                      <a:r>
                        <a:rPr lang="fr-FR" sz="1800">
                          <a:effectLst/>
                          <a:latin typeface="Arial" panose="020B0604020202020204" pitchFamily="34" charset="0"/>
                          <a:cs typeface="Arial" panose="020B0604020202020204" pitchFamily="34" charset="0"/>
                        </a:rPr>
                        <a:t>86.3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7"/>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566512552"/>
              </p:ext>
            </p:extLst>
          </p:nvPr>
        </p:nvGraphicFramePr>
        <p:xfrm>
          <a:off x="6225209" y="3057442"/>
          <a:ext cx="5233365" cy="3277024"/>
        </p:xfrm>
        <a:graphic>
          <a:graphicData uri="http://schemas.openxmlformats.org/drawingml/2006/table">
            <a:tbl>
              <a:tblPr firstRow="1" bandRow="1">
                <a:tableStyleId>{5C22544A-7EE6-4342-B048-85BDC9FD1C3A}</a:tableStyleId>
              </a:tblPr>
              <a:tblGrid>
                <a:gridCol w="1744455">
                  <a:extLst>
                    <a:ext uri="{9D8B030D-6E8A-4147-A177-3AD203B41FA5}">
                      <a16:colId xmlns:a16="http://schemas.microsoft.com/office/drawing/2014/main" val="20000"/>
                    </a:ext>
                  </a:extLst>
                </a:gridCol>
                <a:gridCol w="1744455">
                  <a:extLst>
                    <a:ext uri="{9D8B030D-6E8A-4147-A177-3AD203B41FA5}">
                      <a16:colId xmlns:a16="http://schemas.microsoft.com/office/drawing/2014/main" val="20001"/>
                    </a:ext>
                  </a:extLst>
                </a:gridCol>
                <a:gridCol w="1744455">
                  <a:extLst>
                    <a:ext uri="{9D8B030D-6E8A-4147-A177-3AD203B41FA5}">
                      <a16:colId xmlns:a16="http://schemas.microsoft.com/office/drawing/2014/main" val="20002"/>
                    </a:ext>
                  </a:extLst>
                </a:gridCol>
              </a:tblGrid>
              <a:tr h="409628">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M</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Tlt</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Test</a:t>
                      </a:r>
                    </a:p>
                  </a:txBody>
                  <a:tcPr marL="68580" marR="68580" marT="0" marB="0" anchor="ctr"/>
                </a:tc>
                <a:extLst>
                  <a:ext uri="{0D108BD9-81ED-4DB2-BD59-A6C34878D82A}">
                    <a16:rowId xmlns:a16="http://schemas.microsoft.com/office/drawing/2014/main" val="10000"/>
                  </a:ext>
                </a:extLst>
              </a:tr>
              <a:tr h="409628">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0.1</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29.39393</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29.245</a:t>
                      </a:r>
                    </a:p>
                  </a:txBody>
                  <a:tcPr marL="68580" marR="68580" marT="0" marB="0" anchor="ctr"/>
                </a:tc>
                <a:extLst>
                  <a:ext uri="{0D108BD9-81ED-4DB2-BD59-A6C34878D82A}">
                    <a16:rowId xmlns:a16="http://schemas.microsoft.com/office/drawing/2014/main" val="10001"/>
                  </a:ext>
                </a:extLst>
              </a:tr>
              <a:tr h="409628">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0.2</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31.3125</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30.123</a:t>
                      </a:r>
                    </a:p>
                  </a:txBody>
                  <a:tcPr marL="68580" marR="68580" marT="0" marB="0" anchor="ctr"/>
                </a:tc>
                <a:extLst>
                  <a:ext uri="{0D108BD9-81ED-4DB2-BD59-A6C34878D82A}">
                    <a16:rowId xmlns:a16="http://schemas.microsoft.com/office/drawing/2014/main" val="10002"/>
                  </a:ext>
                </a:extLst>
              </a:tr>
              <a:tr h="409628">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0.41</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34.98016</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34.75</a:t>
                      </a:r>
                    </a:p>
                  </a:txBody>
                  <a:tcPr marL="68580" marR="68580" marT="0" marB="0" anchor="ctr"/>
                </a:tc>
                <a:extLst>
                  <a:ext uri="{0D108BD9-81ED-4DB2-BD59-A6C34878D82A}">
                    <a16:rowId xmlns:a16="http://schemas.microsoft.com/office/drawing/2014/main" val="10003"/>
                  </a:ext>
                </a:extLst>
              </a:tr>
              <a:tr h="409628">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0.55</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41.72043</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41.044</a:t>
                      </a:r>
                    </a:p>
                  </a:txBody>
                  <a:tcPr marL="68580" marR="68580" marT="0" marB="0" anchor="ctr"/>
                </a:tc>
                <a:extLst>
                  <a:ext uri="{0D108BD9-81ED-4DB2-BD59-A6C34878D82A}">
                    <a16:rowId xmlns:a16="http://schemas.microsoft.com/office/drawing/2014/main" val="10004"/>
                  </a:ext>
                </a:extLst>
              </a:tr>
              <a:tr h="409628">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0.66</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51.55917</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49.983</a:t>
                      </a:r>
                    </a:p>
                  </a:txBody>
                  <a:tcPr marL="68580" marR="68580" marT="0" marB="0" anchor="ctr"/>
                </a:tc>
                <a:extLst>
                  <a:ext uri="{0D108BD9-81ED-4DB2-BD59-A6C34878D82A}">
                    <a16:rowId xmlns:a16="http://schemas.microsoft.com/office/drawing/2014/main" val="10005"/>
                  </a:ext>
                </a:extLst>
              </a:tr>
              <a:tr h="409628">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0.825</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91.11545</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41,044</a:t>
                      </a:r>
                    </a:p>
                  </a:txBody>
                  <a:tcPr marL="68580" marR="68580" marT="0" marB="0" anchor="ctr"/>
                </a:tc>
                <a:extLst>
                  <a:ext uri="{0D108BD9-81ED-4DB2-BD59-A6C34878D82A}">
                    <a16:rowId xmlns:a16="http://schemas.microsoft.com/office/drawing/2014/main" val="10006"/>
                  </a:ext>
                </a:extLst>
              </a:tr>
              <a:tr h="409628">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0.825</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91.11545</a:t>
                      </a:r>
                    </a:p>
                  </a:txBody>
                  <a:tcPr marL="68580" marR="68580" marT="0" marB="0" anchor="ctr"/>
                </a:tc>
                <a:tc>
                  <a:txBody>
                    <a:bodyPr/>
                    <a:lstStyle/>
                    <a:p>
                      <a:pPr marL="226695" indent="226695" algn="ctr">
                        <a:lnSpc>
                          <a:spcPct val="150000"/>
                        </a:lnSpc>
                        <a:spcAft>
                          <a:spcPts val="0"/>
                        </a:spcAft>
                      </a:pPr>
                      <a:r>
                        <a:rPr lang="en-US" sz="1800">
                          <a:effectLst/>
                          <a:latin typeface="Arial" panose="020B0604020202020204" pitchFamily="34" charset="0"/>
                          <a:ea typeface="Calibri" panose="020F0502020204030204" pitchFamily="34" charset="0"/>
                          <a:cs typeface="Arial" panose="020B0604020202020204" pitchFamily="34" charset="0"/>
                        </a:rPr>
                        <a:t>89.215</a:t>
                      </a:r>
                    </a:p>
                  </a:txBody>
                  <a:tcPr marL="68580" marR="68580" marT="0" marB="0" anchor="ctr"/>
                </a:tc>
                <a:extLst>
                  <a:ext uri="{0D108BD9-81ED-4DB2-BD59-A6C34878D82A}">
                    <a16:rowId xmlns:a16="http://schemas.microsoft.com/office/drawing/2014/main" val="10007"/>
                  </a:ext>
                </a:extLst>
              </a:tr>
            </a:tbl>
          </a:graphicData>
        </a:graphic>
      </p:graphicFrame>
      <p:sp>
        <p:nvSpPr>
          <p:cNvPr id="18" name="Rectangle 17"/>
          <p:cNvSpPr/>
          <p:nvPr/>
        </p:nvSpPr>
        <p:spPr>
          <a:xfrm>
            <a:off x="7550512" y="6401260"/>
            <a:ext cx="2582758"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Kết quả reset quá dòng</a:t>
            </a:r>
            <a:endParaRPr lang="en-US" i="1">
              <a:solidFill>
                <a:schemeClr val="accent1">
                  <a:lumMod val="50000"/>
                </a:schemeClr>
              </a:solidFill>
              <a:latin typeface="Arial (Body)"/>
            </a:endParaRPr>
          </a:p>
        </p:txBody>
      </p:sp>
      <p:sp>
        <p:nvSpPr>
          <p:cNvPr id="20" name="Rectangle 19"/>
          <p:cNvSpPr/>
          <p:nvPr/>
        </p:nvSpPr>
        <p:spPr>
          <a:xfrm>
            <a:off x="1777827" y="6401260"/>
            <a:ext cx="2759089" cy="369332"/>
          </a:xfrm>
          <a:prstGeom prst="rect">
            <a:avLst/>
          </a:prstGeom>
        </p:spPr>
        <p:txBody>
          <a:bodyPr wrap="none">
            <a:spAutoFit/>
          </a:bodyPr>
          <a:lstStyle/>
          <a:p>
            <a:r>
              <a:rPr lang="fr-FR" i="1">
                <a:solidFill>
                  <a:schemeClr val="accent1">
                    <a:lumMod val="50000"/>
                  </a:schemeClr>
                </a:solidFill>
                <a:latin typeface="Arial (Body)"/>
                <a:ea typeface="Calibri" panose="020F0502020204030204" pitchFamily="34" charset="0"/>
              </a:rPr>
              <a:t>Kết quả đường quá dòng</a:t>
            </a:r>
            <a:endParaRPr lang="en-US" i="1">
              <a:solidFill>
                <a:schemeClr val="accent1">
                  <a:lumMod val="50000"/>
                </a:schemeClr>
              </a:solidFill>
              <a:latin typeface="Arial (Body)"/>
            </a:endParaRPr>
          </a:p>
        </p:txBody>
      </p:sp>
      <p:sp>
        <p:nvSpPr>
          <p:cNvPr id="21" name="Rectangle 20"/>
          <p:cNvSpPr/>
          <p:nvPr/>
        </p:nvSpPr>
        <p:spPr>
          <a:xfrm>
            <a:off x="1297615" y="1718614"/>
            <a:ext cx="10160959" cy="1338828"/>
          </a:xfrm>
          <a:prstGeom prst="rect">
            <a:avLst/>
          </a:prstGeom>
        </p:spPr>
        <p:txBody>
          <a:bodyPr wrap="square">
            <a:spAutoFit/>
          </a:bodyPr>
          <a:lstStyle/>
          <a:p>
            <a:pPr marL="342900" lvl="0" indent="-342900" algn="just">
              <a:lnSpc>
                <a:spcPct val="150000"/>
              </a:lnSpc>
              <a:spcBef>
                <a:spcPts val="1200"/>
              </a:spcBef>
              <a:spcAft>
                <a:spcPts val="0"/>
              </a:spcAft>
              <a:buClr>
                <a:srgbClr val="000000"/>
              </a:buClr>
              <a:buFont typeface="Symbol" panose="05050102010706020507" pitchFamily="18" charset="2"/>
              <a:buChar char=""/>
            </a:pPr>
            <a:r>
              <a:rPr lang="fr-FR">
                <a:latin typeface="Arial (Body)"/>
                <a:ea typeface="Calibri" panose="020F0502020204030204" pitchFamily="34" charset="0"/>
                <a:cs typeface="Times New Roman" panose="02020603050405020304" pitchFamily="18" charset="0"/>
              </a:rPr>
              <a:t>M là tỉ số của dòng đo được của tải chia cho dòng định mức của thiết bị đã cài sẵn.</a:t>
            </a:r>
            <a:endParaRPr lang="en-US">
              <a:latin typeface="Arial (Body)"/>
              <a:ea typeface="Calibri" panose="020F0502020204030204" pitchFamily="34" charset="0"/>
              <a:cs typeface="Times New Roman" panose="02020603050405020304" pitchFamily="18" charset="0"/>
            </a:endParaRPr>
          </a:p>
          <a:p>
            <a:pPr marL="342900" lvl="0" indent="-342900" algn="just">
              <a:lnSpc>
                <a:spcPct val="150000"/>
              </a:lnSpc>
              <a:spcAft>
                <a:spcPts val="0"/>
              </a:spcAft>
              <a:buClr>
                <a:srgbClr val="000000"/>
              </a:buClr>
              <a:buFont typeface="Symbol" panose="05050102010706020507" pitchFamily="18" charset="2"/>
              <a:buChar char=""/>
            </a:pPr>
            <a:r>
              <a:rPr lang="fr-FR">
                <a:latin typeface="Arial (Body)"/>
                <a:ea typeface="Calibri" panose="020F0502020204030204" pitchFamily="34" charset="0"/>
                <a:cs typeface="Times New Roman" panose="02020603050405020304" pitchFamily="18" charset="0"/>
              </a:rPr>
              <a:t>Tlt là thời gian được tính toán theo lý thuyết</a:t>
            </a:r>
            <a:endParaRPr lang="en-US">
              <a:latin typeface="Arial (Body)"/>
              <a:ea typeface="Calibri" panose="020F0502020204030204" pitchFamily="34" charset="0"/>
              <a:cs typeface="Times New Roman" panose="02020603050405020304" pitchFamily="18" charset="0"/>
            </a:endParaRPr>
          </a:p>
          <a:p>
            <a:pPr marL="342900" lvl="0" indent="-342900" algn="just">
              <a:lnSpc>
                <a:spcPct val="150000"/>
              </a:lnSpc>
              <a:spcAft>
                <a:spcPts val="1200"/>
              </a:spcAft>
              <a:buClr>
                <a:srgbClr val="000000"/>
              </a:buClr>
              <a:buFont typeface="Symbol" panose="05050102010706020507" pitchFamily="18" charset="2"/>
              <a:buChar char=""/>
            </a:pPr>
            <a:r>
              <a:rPr lang="fr-FR">
                <a:latin typeface="Arial (Body)"/>
                <a:ea typeface="Calibri" panose="020F0502020204030204" pitchFamily="34" charset="0"/>
                <a:cs typeface="Times New Roman" panose="02020603050405020304" pitchFamily="18" charset="0"/>
              </a:rPr>
              <a:t>Ttest là kết quả thời gian đóng cắt của thiết bị </a:t>
            </a:r>
            <a:endParaRPr lang="en-US">
              <a:effectLst/>
              <a:latin typeface="Arial (Body)"/>
              <a:ea typeface="Calibri" panose="020F0502020204030204" pitchFamily="34" charset="0"/>
              <a:cs typeface="Times New Roman" panose="02020603050405020304" pitchFamily="18" charset="0"/>
            </a:endParaRPr>
          </a:p>
        </p:txBody>
      </p:sp>
      <p:sp>
        <p:nvSpPr>
          <p:cNvPr id="10" name="TextBox 9"/>
          <p:cNvSpPr txBox="1"/>
          <p:nvPr/>
        </p:nvSpPr>
        <p:spPr>
          <a:xfrm>
            <a:off x="952811" y="114830"/>
            <a:ext cx="10223824" cy="523220"/>
          </a:xfrm>
          <a:prstGeom prst="rect">
            <a:avLst/>
          </a:prstGeom>
          <a:noFill/>
        </p:spPr>
        <p:txBody>
          <a:bodyPr wrap="square" rtlCol="0">
            <a:spAutoFit/>
          </a:bodyPr>
          <a:lstStyle/>
          <a:p>
            <a:pPr lvl="0"/>
            <a:r>
              <a:rPr lang="en-US" sz="2800" b="1">
                <a:solidFill>
                  <a:schemeClr val="accent1">
                    <a:lumMod val="50000"/>
                  </a:schemeClr>
                </a:solidFill>
                <a:latin typeface="Arial (Body)"/>
                <a:cs typeface="Arial" panose="020B0604020202020204" pitchFamily="34" charset="0"/>
              </a:rPr>
              <a:t>3. </a:t>
            </a:r>
            <a:r>
              <a:rPr lang="fr-FR" sz="2800" b="1">
                <a:solidFill>
                  <a:schemeClr val="accent1">
                    <a:lumMod val="50000"/>
                  </a:schemeClr>
                </a:solidFill>
                <a:latin typeface="Arial (Body)"/>
              </a:rPr>
              <a:t>Triển khai lắp đặt và thử nghiệm</a:t>
            </a:r>
            <a:r>
              <a:rPr lang="vi-VN" sz="2800" b="1">
                <a:solidFill>
                  <a:schemeClr val="accent1">
                    <a:lumMod val="50000"/>
                  </a:schemeClr>
                </a:solidFill>
                <a:latin typeface="Arial (Body)"/>
              </a:rPr>
              <a:t> </a:t>
            </a:r>
            <a:r>
              <a:rPr lang="fr-FR" sz="2800" b="1">
                <a:solidFill>
                  <a:schemeClr val="accent1">
                    <a:lumMod val="50000"/>
                  </a:schemeClr>
                </a:solidFill>
                <a:latin typeface="Arial (Body)"/>
              </a:rPr>
              <a:t>hoạt động của thiết bị</a:t>
            </a:r>
            <a:endParaRPr lang="en-US" sz="2800" b="1">
              <a:solidFill>
                <a:schemeClr val="accent1">
                  <a:lumMod val="50000"/>
                </a:schemeClr>
              </a:solidFill>
              <a:latin typeface="Arial (Body)"/>
            </a:endParaRPr>
          </a:p>
        </p:txBody>
      </p:sp>
    </p:spTree>
    <p:extLst>
      <p:ext uri="{BB962C8B-B14F-4D97-AF65-F5344CB8AC3E}">
        <p14:creationId xmlns:p14="http://schemas.microsoft.com/office/powerpoint/2010/main" val="1307822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914" y="946100"/>
            <a:ext cx="5339923" cy="456535"/>
          </a:xfrm>
          <a:prstGeom prst="rect">
            <a:avLst/>
          </a:prstGeom>
        </p:spPr>
        <p:txBody>
          <a:bodyPr wrap="none">
            <a:spAutoFit/>
          </a:bodyPr>
          <a:lstStyle/>
          <a:p>
            <a:pPr marL="1143000" lvl="2" indent="-228600">
              <a:lnSpc>
                <a:spcPct val="150000"/>
              </a:lnSpc>
              <a:spcBef>
                <a:spcPts val="300"/>
              </a:spcBef>
              <a:spcAft>
                <a:spcPts val="300"/>
              </a:spcAft>
              <a:buFont typeface="+mj-lt"/>
              <a:buAutoNum type="arabicPeriod"/>
            </a:pPr>
            <a:r>
              <a:rPr lang="fr-FR">
                <a:latin typeface="Arial (Body)"/>
                <a:ea typeface="MS Gothic" panose="020B0609070205080204" pitchFamily="49" charset="-128"/>
              </a:rPr>
              <a:t>Thử nghiệm hoạt động sự cố quá dòng</a:t>
            </a:r>
            <a:endParaRPr lang="en-US">
              <a:effectLst/>
              <a:latin typeface="Arial (Body)"/>
              <a:ea typeface="MS Gothic" panose="020B0609070205080204" pitchFamily="49" charset="-128"/>
            </a:endParaRPr>
          </a:p>
        </p:txBody>
      </p:sp>
      <p:pic>
        <p:nvPicPr>
          <p:cNvPr id="10" name="Hình ảnh 1">
            <a:extLst>
              <a:ext uri="{FF2B5EF4-FFF2-40B4-BE49-F238E27FC236}">
                <a16:creationId xmlns:a16="http://schemas.microsoft.com/office/drawing/2014/main" id="{8B7206BA-6F50-493D-87B4-092793543033}"/>
              </a:ext>
            </a:extLst>
          </p:cNvPr>
          <p:cNvPicPr/>
          <p:nvPr/>
        </p:nvPicPr>
        <p:blipFill>
          <a:blip r:embed="rId2" cstate="print">
            <a:extLst>
              <a:ext uri="{28A0092B-C50C-407E-A947-70E740481C1C}">
                <a14:useLocalDpi xmlns:a14="http://schemas.microsoft.com/office/drawing/2010/main" val="0"/>
              </a:ext>
            </a:extLst>
          </a:blip>
          <a:srcRect/>
          <a:stretch/>
        </p:blipFill>
        <p:spPr>
          <a:xfrm>
            <a:off x="6099404" y="2595777"/>
            <a:ext cx="6092596" cy="3469640"/>
          </a:xfrm>
          <a:prstGeom prst="rect">
            <a:avLst/>
          </a:prstGeom>
        </p:spPr>
      </p:pic>
      <p:sp>
        <p:nvSpPr>
          <p:cNvPr id="2" name="Rectangle 1"/>
          <p:cNvSpPr/>
          <p:nvPr/>
        </p:nvSpPr>
        <p:spPr>
          <a:xfrm>
            <a:off x="217957" y="6111583"/>
            <a:ext cx="5128118" cy="646331"/>
          </a:xfrm>
          <a:prstGeom prst="rect">
            <a:avLst/>
          </a:prstGeom>
        </p:spPr>
        <p:txBody>
          <a:bodyPr wrap="square">
            <a:spAutoFit/>
          </a:bodyPr>
          <a:lstStyle/>
          <a:p>
            <a:r>
              <a:rPr lang="en-US" i="1">
                <a:solidFill>
                  <a:schemeClr val="accent1">
                    <a:lumMod val="50000"/>
                  </a:schemeClr>
                </a:solidFill>
                <a:latin typeface="Arial (Body)"/>
                <a:ea typeface="Calibri" panose="020F0502020204030204" pitchFamily="34" charset="0"/>
              </a:rPr>
              <a:t>Đường cong đặc tính bảo vệ quá dòng của rơ-le theo tiêu chuẩn IEEE C37.112-1996</a:t>
            </a:r>
            <a:endParaRPr lang="en-US" i="1">
              <a:solidFill>
                <a:schemeClr val="accent1">
                  <a:lumMod val="50000"/>
                </a:schemeClr>
              </a:solidFill>
              <a:latin typeface="Arial (Body)"/>
            </a:endParaRPr>
          </a:p>
        </p:txBody>
      </p:sp>
      <p:sp>
        <p:nvSpPr>
          <p:cNvPr id="5" name="Rectangle 4"/>
          <p:cNvSpPr/>
          <p:nvPr/>
        </p:nvSpPr>
        <p:spPr>
          <a:xfrm>
            <a:off x="6018885" y="6111583"/>
            <a:ext cx="6253635" cy="369332"/>
          </a:xfrm>
          <a:prstGeom prst="rect">
            <a:avLst/>
          </a:prstGeom>
        </p:spPr>
        <p:txBody>
          <a:bodyPr wrap="none">
            <a:spAutoFit/>
          </a:bodyPr>
          <a:lstStyle/>
          <a:p>
            <a:r>
              <a:rPr lang="vi-VN" i="1">
                <a:solidFill>
                  <a:schemeClr val="accent1">
                    <a:lumMod val="50000"/>
                  </a:schemeClr>
                </a:solidFill>
                <a:latin typeface="Arial (Body)"/>
                <a:ea typeface="Calibri" panose="020F0502020204030204" pitchFamily="34" charset="0"/>
              </a:rPr>
              <a:t>Đường đặc tính quá dòng đo được theo thời gian</a:t>
            </a:r>
            <a:r>
              <a:rPr lang="en-US" i="1">
                <a:solidFill>
                  <a:schemeClr val="accent1">
                    <a:lumMod val="50000"/>
                  </a:schemeClr>
                </a:solidFill>
                <a:latin typeface="Arial (Body)"/>
                <a:ea typeface="Calibri" panose="020F0502020204030204" pitchFamily="34" charset="0"/>
              </a:rPr>
              <a:t> từ thiết bị</a:t>
            </a:r>
            <a:endParaRPr lang="en-US" i="1">
              <a:solidFill>
                <a:schemeClr val="accent1">
                  <a:lumMod val="50000"/>
                </a:schemeClr>
              </a:solidFill>
              <a:latin typeface="Arial (Body)"/>
            </a:endParaRPr>
          </a:p>
        </p:txBody>
      </p:sp>
      <p:sp>
        <p:nvSpPr>
          <p:cNvPr id="6" name="Rectangle 5"/>
          <p:cNvSpPr/>
          <p:nvPr/>
        </p:nvSpPr>
        <p:spPr>
          <a:xfrm>
            <a:off x="1149126" y="1448801"/>
            <a:ext cx="10633299" cy="923330"/>
          </a:xfrm>
          <a:prstGeom prst="rect">
            <a:avLst/>
          </a:prstGeom>
        </p:spPr>
        <p:txBody>
          <a:bodyPr wrap="square">
            <a:spAutoFit/>
          </a:bodyPr>
          <a:lstStyle/>
          <a:p>
            <a:pPr marL="226695" indent="226695" algn="just">
              <a:lnSpc>
                <a:spcPct val="150000"/>
              </a:lnSpc>
              <a:spcAft>
                <a:spcPts val="800"/>
              </a:spcAft>
            </a:pPr>
            <a:r>
              <a:rPr lang="fr-FR">
                <a:latin typeface="Arial (Body)"/>
                <a:ea typeface="Calibri" panose="020F0502020204030204" pitchFamily="34" charset="0"/>
                <a:cs typeface="Times New Roman" panose="02020603050405020304" pitchFamily="18" charset="0"/>
              </a:rPr>
              <a:t>Ta thấy 2 đường dữ liệu đo được và dữ liệu lý thuyết gần như sát nhau, qua đó cho thấy thiết bị hoạt động chính xác.</a:t>
            </a:r>
            <a:endParaRPr lang="en-US">
              <a:effectLst/>
              <a:latin typeface="Arial (Body)"/>
              <a:ea typeface="Calibri" panose="020F0502020204030204" pitchFamily="34" charset="0"/>
              <a:cs typeface="Times New Roman" panose="02020603050405020304" pitchFamily="18" charset="0"/>
            </a:endParaRPr>
          </a:p>
        </p:txBody>
      </p:sp>
      <p:sp>
        <p:nvSpPr>
          <p:cNvPr id="11" name="TextBox 10"/>
          <p:cNvSpPr txBox="1"/>
          <p:nvPr/>
        </p:nvSpPr>
        <p:spPr>
          <a:xfrm>
            <a:off x="952811" y="114830"/>
            <a:ext cx="10223824" cy="523220"/>
          </a:xfrm>
          <a:prstGeom prst="rect">
            <a:avLst/>
          </a:prstGeom>
          <a:noFill/>
        </p:spPr>
        <p:txBody>
          <a:bodyPr wrap="square" rtlCol="0">
            <a:spAutoFit/>
          </a:bodyPr>
          <a:lstStyle/>
          <a:p>
            <a:pPr lvl="0"/>
            <a:r>
              <a:rPr lang="en-US" sz="2800" b="1">
                <a:solidFill>
                  <a:schemeClr val="accent1">
                    <a:lumMod val="50000"/>
                  </a:schemeClr>
                </a:solidFill>
                <a:latin typeface="Arial (Body)"/>
                <a:cs typeface="Arial" panose="020B0604020202020204" pitchFamily="34" charset="0"/>
              </a:rPr>
              <a:t>3. </a:t>
            </a:r>
            <a:r>
              <a:rPr lang="fr-FR" sz="2800" b="1">
                <a:solidFill>
                  <a:schemeClr val="accent1">
                    <a:lumMod val="50000"/>
                  </a:schemeClr>
                </a:solidFill>
                <a:latin typeface="Arial (Body)"/>
              </a:rPr>
              <a:t>Triển khai lắp đặt và thử nghiệm</a:t>
            </a:r>
            <a:r>
              <a:rPr lang="vi-VN" sz="2800" b="1">
                <a:solidFill>
                  <a:schemeClr val="accent1">
                    <a:lumMod val="50000"/>
                  </a:schemeClr>
                </a:solidFill>
                <a:latin typeface="Arial (Body)"/>
              </a:rPr>
              <a:t> </a:t>
            </a:r>
            <a:r>
              <a:rPr lang="fr-FR" sz="2800" b="1">
                <a:solidFill>
                  <a:schemeClr val="accent1">
                    <a:lumMod val="50000"/>
                  </a:schemeClr>
                </a:solidFill>
                <a:latin typeface="Arial (Body)"/>
              </a:rPr>
              <a:t>hoạt động của thiết bị</a:t>
            </a:r>
            <a:endParaRPr lang="en-US" sz="2800" b="1">
              <a:solidFill>
                <a:schemeClr val="accent1">
                  <a:lumMod val="50000"/>
                </a:schemeClr>
              </a:solidFill>
              <a:latin typeface="Arial (Body)"/>
            </a:endParaRPr>
          </a:p>
        </p:txBody>
      </p:sp>
      <p:pic>
        <p:nvPicPr>
          <p:cNvPr id="9" name="Hình ảnh 8">
            <a:extLst>
              <a:ext uri="{FF2B5EF4-FFF2-40B4-BE49-F238E27FC236}">
                <a16:creationId xmlns:a16="http://schemas.microsoft.com/office/drawing/2014/main" id="{B1B1B008-AC57-4C9C-A8B6-7FEE32EA0DBB}"/>
              </a:ext>
            </a:extLst>
          </p:cNvPr>
          <p:cNvPicPr>
            <a:picLocks noChangeAspect="1"/>
          </p:cNvPicPr>
          <p:nvPr/>
        </p:nvPicPr>
        <p:blipFill>
          <a:blip r:embed="rId3"/>
          <a:stretch>
            <a:fillRect/>
          </a:stretch>
        </p:blipFill>
        <p:spPr>
          <a:xfrm>
            <a:off x="435914" y="2553392"/>
            <a:ext cx="4819452" cy="3558191"/>
          </a:xfrm>
          <a:prstGeom prst="rect">
            <a:avLst/>
          </a:prstGeom>
        </p:spPr>
      </p:pic>
    </p:spTree>
    <p:extLst>
      <p:ext uri="{BB962C8B-B14F-4D97-AF65-F5344CB8AC3E}">
        <p14:creationId xmlns:p14="http://schemas.microsoft.com/office/powerpoint/2010/main" val="3945528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5796" y="1311555"/>
            <a:ext cx="5540940" cy="369332"/>
          </a:xfrm>
          <a:prstGeom prst="rect">
            <a:avLst/>
          </a:prstGeom>
        </p:spPr>
        <p:txBody>
          <a:bodyPr wrap="none">
            <a:spAutoFit/>
          </a:bodyPr>
          <a:lstStyle/>
          <a:p>
            <a:pPr lvl="2"/>
            <a:r>
              <a:rPr lang="en-US">
                <a:latin typeface="Arial (Body)"/>
              </a:rPr>
              <a:t>2. Thử nghiệm hoạt động sự cố ngắn mạch</a:t>
            </a:r>
          </a:p>
        </p:txBody>
      </p:sp>
      <p:pic>
        <p:nvPicPr>
          <p:cNvPr id="11" name="Picture 10"/>
          <p:cNvPicPr/>
          <p:nvPr/>
        </p:nvPicPr>
        <p:blipFill>
          <a:blip r:embed="rId2"/>
          <a:stretch>
            <a:fillRect/>
          </a:stretch>
        </p:blipFill>
        <p:spPr>
          <a:xfrm>
            <a:off x="454964" y="3873005"/>
            <a:ext cx="5190348" cy="2995300"/>
          </a:xfrm>
          <a:prstGeom prst="rect">
            <a:avLst/>
          </a:prstGeom>
        </p:spPr>
      </p:pic>
      <p:sp>
        <p:nvSpPr>
          <p:cNvPr id="13" name="TextBox 12"/>
          <p:cNvSpPr txBox="1"/>
          <p:nvPr/>
        </p:nvSpPr>
        <p:spPr>
          <a:xfrm>
            <a:off x="752063" y="847966"/>
            <a:ext cx="8535924" cy="400110"/>
          </a:xfrm>
          <a:prstGeom prst="rect">
            <a:avLst/>
          </a:prstGeom>
          <a:noFill/>
        </p:spPr>
        <p:txBody>
          <a:bodyPr wrap="square" rtlCol="0">
            <a:spAutoFit/>
          </a:bodyPr>
          <a:lstStyle/>
          <a:p>
            <a:pPr lvl="1"/>
            <a:r>
              <a:rPr lang="fr-FR" sz="2000" b="1">
                <a:latin typeface="Arial (Body)"/>
              </a:rPr>
              <a:t>Thử nghiệm các tính năng của thiết bị</a:t>
            </a:r>
            <a:endParaRPr lang="en-US" sz="2000" b="1">
              <a:latin typeface="Arial (Body)"/>
            </a:endParaRPr>
          </a:p>
        </p:txBody>
      </p:sp>
      <p:pic>
        <p:nvPicPr>
          <p:cNvPr id="14" name="Picture 13"/>
          <p:cNvPicPr/>
          <p:nvPr/>
        </p:nvPicPr>
        <p:blipFill>
          <a:blip r:embed="rId3" cstate="print">
            <a:extLst>
              <a:ext uri="{28A0092B-C50C-407E-A947-70E740481C1C}">
                <a14:useLocalDpi xmlns:a14="http://schemas.microsoft.com/office/drawing/2010/main" val="0"/>
              </a:ext>
            </a:extLst>
          </a:blip>
          <a:stretch>
            <a:fillRect/>
          </a:stretch>
        </p:blipFill>
        <p:spPr>
          <a:xfrm>
            <a:off x="6887210" y="979950"/>
            <a:ext cx="4679950" cy="5583555"/>
          </a:xfrm>
          <a:prstGeom prst="rect">
            <a:avLst/>
          </a:prstGeom>
        </p:spPr>
      </p:pic>
      <p:sp>
        <p:nvSpPr>
          <p:cNvPr id="7" name="Rectangle 6"/>
          <p:cNvSpPr/>
          <p:nvPr/>
        </p:nvSpPr>
        <p:spPr>
          <a:xfrm>
            <a:off x="387008" y="1718614"/>
            <a:ext cx="6096000" cy="1338828"/>
          </a:xfrm>
          <a:prstGeom prst="rect">
            <a:avLst/>
          </a:prstGeom>
        </p:spPr>
        <p:txBody>
          <a:bodyPr>
            <a:spAutoFit/>
          </a:bodyPr>
          <a:lstStyle/>
          <a:p>
            <a:pPr marL="226695" indent="97155" algn="just">
              <a:lnSpc>
                <a:spcPct val="150000"/>
              </a:lnSpc>
              <a:spcAft>
                <a:spcPts val="800"/>
              </a:spcAft>
            </a:pPr>
            <a:r>
              <a:rPr lang="fr-FR">
                <a:latin typeface="Arial (Body)"/>
                <a:ea typeface="Calibri" panose="020F0502020204030204" pitchFamily="34" charset="0"/>
                <a:cs typeface="Times New Roman" panose="02020603050405020304" pitchFamily="18" charset="0"/>
              </a:rPr>
              <a:t>Kết quả: Khi điện áp trên module tải giả tương đương với dòng ngắn mạch trên điện trở shunt thì contactor tương ứng ngay lập tức được ngắt điện nguồn. </a:t>
            </a:r>
            <a:endParaRPr lang="en-US">
              <a:effectLst/>
              <a:latin typeface="Arial (Body)"/>
              <a:ea typeface="Calibri" panose="020F0502020204030204" pitchFamily="34" charset="0"/>
              <a:cs typeface="Times New Roman" panose="02020603050405020304" pitchFamily="18" charset="0"/>
            </a:endParaRPr>
          </a:p>
        </p:txBody>
      </p:sp>
      <p:pic>
        <p:nvPicPr>
          <p:cNvPr id="12" name="Picture 11"/>
          <p:cNvPicPr/>
          <p:nvPr/>
        </p:nvPicPr>
        <p:blipFill rotWithShape="1">
          <a:blip r:embed="rId4" cstate="print">
            <a:extLst>
              <a:ext uri="{28A0092B-C50C-407E-A947-70E740481C1C}">
                <a14:useLocalDpi xmlns:a14="http://schemas.microsoft.com/office/drawing/2010/main" val="0"/>
              </a:ext>
            </a:extLst>
          </a:blip>
          <a:srcRect l="10879" t="11836" r="9520" b="1671"/>
          <a:stretch/>
        </p:blipFill>
        <p:spPr>
          <a:xfrm rot="10800000">
            <a:off x="1715568" y="3172800"/>
            <a:ext cx="3589020" cy="2969559"/>
          </a:xfrm>
          <a:prstGeom prst="rect">
            <a:avLst/>
          </a:prstGeom>
        </p:spPr>
      </p:pic>
      <p:pic>
        <p:nvPicPr>
          <p:cNvPr id="17" name="Picture 16"/>
          <p:cNvPicPr/>
          <p:nvPr/>
        </p:nvPicPr>
        <p:blipFill rotWithShape="1">
          <a:blip r:embed="rId5" cstate="print">
            <a:extLst>
              <a:ext uri="{28A0092B-C50C-407E-A947-70E740481C1C}">
                <a14:useLocalDpi xmlns:a14="http://schemas.microsoft.com/office/drawing/2010/main" val="0"/>
              </a:ext>
            </a:extLst>
          </a:blip>
          <a:srcRect b="10451"/>
          <a:stretch/>
        </p:blipFill>
        <p:spPr>
          <a:xfrm>
            <a:off x="6620169" y="2365801"/>
            <a:ext cx="5335636" cy="3638403"/>
          </a:xfrm>
          <a:prstGeom prst="rect">
            <a:avLst/>
          </a:prstGeom>
        </p:spPr>
      </p:pic>
      <p:sp>
        <p:nvSpPr>
          <p:cNvPr id="18" name="Rectangle 17"/>
          <p:cNvSpPr/>
          <p:nvPr/>
        </p:nvSpPr>
        <p:spPr>
          <a:xfrm>
            <a:off x="7300742" y="6320666"/>
            <a:ext cx="3974491" cy="369332"/>
          </a:xfrm>
          <a:prstGeom prst="rect">
            <a:avLst/>
          </a:prstGeom>
        </p:spPr>
        <p:txBody>
          <a:bodyPr wrap="square">
            <a:spAutoFit/>
          </a:bodyPr>
          <a:lstStyle/>
          <a:p>
            <a:r>
              <a:rPr lang="fr-FR" i="1">
                <a:solidFill>
                  <a:schemeClr val="accent1">
                    <a:lumMod val="50000"/>
                  </a:schemeClr>
                </a:solidFill>
                <a:latin typeface="Arial (Body)"/>
                <a:ea typeface="Calibri" panose="020F0502020204030204" pitchFamily="34" charset="0"/>
              </a:rPr>
              <a:t>Tín hiệu ngắn mạch trên giao diện</a:t>
            </a:r>
            <a:endParaRPr lang="en-US" i="1">
              <a:solidFill>
                <a:schemeClr val="accent1">
                  <a:lumMod val="50000"/>
                </a:schemeClr>
              </a:solidFill>
              <a:latin typeface="Arial (Body)"/>
            </a:endParaRPr>
          </a:p>
        </p:txBody>
      </p:sp>
      <p:sp>
        <p:nvSpPr>
          <p:cNvPr id="19" name="Rectangle 18"/>
          <p:cNvSpPr/>
          <p:nvPr/>
        </p:nvSpPr>
        <p:spPr>
          <a:xfrm>
            <a:off x="1715568" y="6320666"/>
            <a:ext cx="3688861" cy="369332"/>
          </a:xfrm>
          <a:prstGeom prst="rect">
            <a:avLst/>
          </a:prstGeom>
        </p:spPr>
        <p:txBody>
          <a:bodyPr wrap="square">
            <a:spAutoFit/>
          </a:bodyPr>
          <a:lstStyle/>
          <a:p>
            <a:r>
              <a:rPr lang="fr-FR" i="1">
                <a:solidFill>
                  <a:schemeClr val="accent1">
                    <a:lumMod val="50000"/>
                  </a:schemeClr>
                </a:solidFill>
                <a:latin typeface="Arial (Body)"/>
                <a:ea typeface="Calibri" panose="020F0502020204030204" pitchFamily="34" charset="0"/>
              </a:rPr>
              <a:t>Tín hiệu ngắn mạch trên màn </a:t>
            </a:r>
            <a:r>
              <a:rPr lang="vi-VN" i="1">
                <a:solidFill>
                  <a:schemeClr val="accent1">
                    <a:lumMod val="50000"/>
                  </a:schemeClr>
                </a:solidFill>
                <a:latin typeface="Arial (Body)"/>
                <a:ea typeface="Calibri" panose="020F0502020204030204" pitchFamily="34" charset="0"/>
              </a:rPr>
              <a:t>L</a:t>
            </a:r>
            <a:r>
              <a:rPr lang="fr-FR" i="1">
                <a:solidFill>
                  <a:schemeClr val="accent1">
                    <a:lumMod val="50000"/>
                  </a:schemeClr>
                </a:solidFill>
                <a:latin typeface="Arial (Body)"/>
                <a:ea typeface="Calibri" panose="020F0502020204030204" pitchFamily="34" charset="0"/>
              </a:rPr>
              <a:t>ed</a:t>
            </a:r>
            <a:endParaRPr lang="en-US" i="1">
              <a:solidFill>
                <a:schemeClr val="accent1">
                  <a:lumMod val="50000"/>
                </a:schemeClr>
              </a:solidFill>
              <a:latin typeface="Arial (Body)"/>
            </a:endParaRPr>
          </a:p>
        </p:txBody>
      </p:sp>
      <p:sp>
        <p:nvSpPr>
          <p:cNvPr id="15" name="TextBox 14"/>
          <p:cNvSpPr txBox="1"/>
          <p:nvPr/>
        </p:nvSpPr>
        <p:spPr>
          <a:xfrm>
            <a:off x="952811" y="114830"/>
            <a:ext cx="10223824" cy="523220"/>
          </a:xfrm>
          <a:prstGeom prst="rect">
            <a:avLst/>
          </a:prstGeom>
          <a:noFill/>
        </p:spPr>
        <p:txBody>
          <a:bodyPr wrap="square" rtlCol="0">
            <a:spAutoFit/>
          </a:bodyPr>
          <a:lstStyle/>
          <a:p>
            <a:pPr lvl="0"/>
            <a:r>
              <a:rPr lang="en-US" sz="2800" b="1">
                <a:solidFill>
                  <a:schemeClr val="accent1">
                    <a:lumMod val="50000"/>
                  </a:schemeClr>
                </a:solidFill>
                <a:latin typeface="Arial (Body)"/>
                <a:cs typeface="Arial" panose="020B0604020202020204" pitchFamily="34" charset="0"/>
              </a:rPr>
              <a:t>3. </a:t>
            </a:r>
            <a:r>
              <a:rPr lang="fr-FR" sz="2800" b="1">
                <a:solidFill>
                  <a:schemeClr val="accent1">
                    <a:lumMod val="50000"/>
                  </a:schemeClr>
                </a:solidFill>
                <a:latin typeface="Arial (Body)"/>
              </a:rPr>
              <a:t>Triển khai lắp đặt và thử nghiệm</a:t>
            </a:r>
            <a:r>
              <a:rPr lang="vi-VN" sz="2800" b="1">
                <a:solidFill>
                  <a:schemeClr val="accent1">
                    <a:lumMod val="50000"/>
                  </a:schemeClr>
                </a:solidFill>
                <a:latin typeface="Arial (Body)"/>
              </a:rPr>
              <a:t> </a:t>
            </a:r>
            <a:r>
              <a:rPr lang="fr-FR" sz="2800" b="1">
                <a:solidFill>
                  <a:schemeClr val="accent1">
                    <a:lumMod val="50000"/>
                  </a:schemeClr>
                </a:solidFill>
                <a:latin typeface="Arial (Body)"/>
              </a:rPr>
              <a:t>hoạt động của thiết bị</a:t>
            </a:r>
            <a:endParaRPr lang="en-US" sz="2800" b="1">
              <a:solidFill>
                <a:schemeClr val="accent1">
                  <a:lumMod val="50000"/>
                </a:schemeClr>
              </a:solidFill>
              <a:latin typeface="Arial (Body)"/>
            </a:endParaRPr>
          </a:p>
        </p:txBody>
      </p:sp>
    </p:spTree>
    <p:extLst>
      <p:ext uri="{BB962C8B-B14F-4D97-AF65-F5344CB8AC3E}">
        <p14:creationId xmlns:p14="http://schemas.microsoft.com/office/powerpoint/2010/main" val="99607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4"/>
                                        </p:tgtEl>
                                        <p:attrNameLst>
                                          <p:attrName>ppt_x</p:attrName>
                                        </p:attrNameLst>
                                      </p:cBhvr>
                                      <p:tavLst>
                                        <p:tav tm="0">
                                          <p:val>
                                            <p:strVal val="ppt_x"/>
                                          </p:val>
                                        </p:tav>
                                        <p:tav tm="100000">
                                          <p:val>
                                            <p:strVal val="ppt_x"/>
                                          </p:val>
                                        </p:tav>
                                      </p:tavLst>
                                    </p:anim>
                                    <p:anim calcmode="lin" valueType="num">
                                      <p:cBhvr additive="base">
                                        <p:cTn id="11" dur="500"/>
                                        <p:tgtEl>
                                          <p:spTgt spid="14"/>
                                        </p:tgtEl>
                                        <p:attrNameLst>
                                          <p:attrName>ppt_y</p:attrName>
                                        </p:attrNameLst>
                                      </p:cBhvr>
                                      <p:tavLst>
                                        <p:tav tm="0">
                                          <p:val>
                                            <p:strVal val="ppt_y"/>
                                          </p:val>
                                        </p:tav>
                                        <p:tav tm="100000">
                                          <p:val>
                                            <p:strVal val="1+ppt_h/2"/>
                                          </p:val>
                                        </p:tav>
                                      </p:tavLst>
                                    </p:anim>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418818" y="1498049"/>
            <a:ext cx="5225560" cy="1004997"/>
            <a:chOff x="6034576" y="1560278"/>
            <a:chExt cx="5225560" cy="1004997"/>
          </a:xfrm>
        </p:grpSpPr>
        <p:sp>
          <p:nvSpPr>
            <p:cNvPr id="9" name="AutoShape 8"/>
            <p:cNvSpPr>
              <a:spLocks noChangeArrowheads="1"/>
            </p:cNvSpPr>
            <p:nvPr/>
          </p:nvSpPr>
          <p:spPr bwMode="gray">
            <a:xfrm>
              <a:off x="6034576" y="1560278"/>
              <a:ext cx="5217396" cy="1004997"/>
            </a:xfrm>
            <a:prstGeom prst="roundRect">
              <a:avLst>
                <a:gd name="adj" fmla="val 12699"/>
              </a:avLst>
            </a:prstGeom>
            <a:gradFill flip="none" rotWithShape="1">
              <a:gsLst>
                <a:gs pos="0">
                  <a:srgbClr val="7030A0"/>
                </a:gs>
                <a:gs pos="50000">
                  <a:srgbClr val="AC87C7"/>
                </a:gs>
                <a:gs pos="100000">
                  <a:srgbClr val="7030A0"/>
                </a:gs>
              </a:gsLst>
              <a:lin ang="5400000" scaled="1"/>
              <a:tileRect/>
            </a:gradFill>
            <a:ln w="952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endParaRPr lang="en-US">
                <a:latin typeface="Arial (Body)"/>
              </a:endParaRPr>
            </a:p>
          </p:txBody>
        </p:sp>
        <p:sp>
          <p:nvSpPr>
            <p:cNvPr id="10" name="AutoShape 9"/>
            <p:cNvSpPr>
              <a:spLocks noChangeArrowheads="1"/>
            </p:cNvSpPr>
            <p:nvPr/>
          </p:nvSpPr>
          <p:spPr bwMode="gray">
            <a:xfrm>
              <a:off x="6993281" y="1643738"/>
              <a:ext cx="4079892" cy="805034"/>
            </a:xfrm>
            <a:prstGeom prst="roundRect">
              <a:avLst>
                <a:gd name="adj" fmla="val 16667"/>
              </a:avLst>
            </a:prstGeom>
            <a:solidFill>
              <a:srgbClr val="FFFFFF"/>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latin typeface="Arial (Body)"/>
              </a:endParaRPr>
            </a:p>
          </p:txBody>
        </p:sp>
        <p:sp>
          <p:nvSpPr>
            <p:cNvPr id="11" name="Text Box 18"/>
            <p:cNvSpPr txBox="1">
              <a:spLocks noChangeArrowheads="1"/>
            </p:cNvSpPr>
            <p:nvPr/>
          </p:nvSpPr>
          <p:spPr bwMode="white">
            <a:xfrm>
              <a:off x="6259604" y="1770389"/>
              <a:ext cx="671083" cy="584775"/>
            </a:xfrm>
            <a:prstGeom prst="rect">
              <a:avLst/>
            </a:prstGeom>
            <a:noFill/>
            <a:ln w="9525" algn="ctr">
              <a:noFill/>
              <a:miter lim="800000"/>
              <a:headEnd/>
              <a:tailEnd/>
            </a:ln>
          </p:spPr>
          <p:txBody>
            <a:bodyPr wrap="square">
              <a:spAutoFit/>
            </a:bodyPr>
            <a:lstStyle/>
            <a:p>
              <a:pPr>
                <a:spcBef>
                  <a:spcPct val="50000"/>
                </a:spcBef>
              </a:pPr>
              <a:r>
                <a:rPr lang="en-US" sz="3200" b="1" u="sng">
                  <a:solidFill>
                    <a:srgbClr val="FFFFFF"/>
                  </a:solidFill>
                  <a:latin typeface="Arial (Body)"/>
                  <a:cs typeface="Arial" panose="020B0604020202020204" pitchFamily="34" charset="0"/>
                </a:rPr>
                <a:t>01</a:t>
              </a:r>
            </a:p>
          </p:txBody>
        </p:sp>
        <p:sp>
          <p:nvSpPr>
            <p:cNvPr id="12" name="Text Box 9"/>
            <p:cNvSpPr txBox="1">
              <a:spLocks noChangeArrowheads="1"/>
            </p:cNvSpPr>
            <p:nvPr/>
          </p:nvSpPr>
          <p:spPr bwMode="gray">
            <a:xfrm>
              <a:off x="7072284" y="1847333"/>
              <a:ext cx="4187852" cy="430887"/>
            </a:xfrm>
            <a:prstGeom prst="rect">
              <a:avLst/>
            </a:prstGeom>
            <a:noFill/>
            <a:ln w="9525" algn="ctr">
              <a:noFill/>
              <a:miter lim="800000"/>
              <a:headEnd/>
              <a:tailEnd/>
            </a:ln>
          </p:spPr>
          <p:txBody>
            <a:bodyPr wrap="square">
              <a:spAutoFit/>
            </a:bodyPr>
            <a:lstStyle/>
            <a:p>
              <a:pPr eaLnBrk="0" hangingPunct="0"/>
              <a:r>
                <a:rPr lang="en-US" sz="2200" b="1">
                  <a:latin typeface="Arial (Body)"/>
                  <a:cs typeface="Arial" panose="020B0604020202020204" pitchFamily="34" charset="0"/>
                </a:rPr>
                <a:t>Giới thiệu chung</a:t>
              </a:r>
              <a:endParaRPr lang="en-US" sz="2200" b="1">
                <a:solidFill>
                  <a:srgbClr val="000000"/>
                </a:solidFill>
                <a:latin typeface="Arial (Body)"/>
                <a:cs typeface="Arial" panose="020B0604020202020204" pitchFamily="34" charset="0"/>
              </a:endParaRPr>
            </a:p>
          </p:txBody>
        </p:sp>
      </p:grpSp>
      <p:grpSp>
        <p:nvGrpSpPr>
          <p:cNvPr id="7" name="Group 6"/>
          <p:cNvGrpSpPr/>
          <p:nvPr/>
        </p:nvGrpSpPr>
        <p:grpSpPr>
          <a:xfrm>
            <a:off x="6222410" y="2789262"/>
            <a:ext cx="5217396" cy="1004996"/>
            <a:chOff x="6063196" y="2865824"/>
            <a:chExt cx="5217396" cy="1004996"/>
          </a:xfrm>
        </p:grpSpPr>
        <p:sp>
          <p:nvSpPr>
            <p:cNvPr id="19" name="AutoShape 8"/>
            <p:cNvSpPr>
              <a:spLocks noChangeArrowheads="1"/>
            </p:cNvSpPr>
            <p:nvPr/>
          </p:nvSpPr>
          <p:spPr bwMode="gray">
            <a:xfrm>
              <a:off x="6063196" y="2865824"/>
              <a:ext cx="5217396" cy="1004996"/>
            </a:xfrm>
            <a:prstGeom prst="roundRect">
              <a:avLst>
                <a:gd name="adj" fmla="val 12699"/>
              </a:avLst>
            </a:prstGeom>
            <a:solidFill>
              <a:srgbClr val="92D050"/>
            </a:solidFill>
            <a:ln w="952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endParaRPr lang="en-US">
                <a:latin typeface="Arial (Body)"/>
              </a:endParaRPr>
            </a:p>
          </p:txBody>
        </p:sp>
        <p:sp>
          <p:nvSpPr>
            <p:cNvPr id="21" name="AutoShape 9"/>
            <p:cNvSpPr>
              <a:spLocks noChangeArrowheads="1"/>
            </p:cNvSpPr>
            <p:nvPr/>
          </p:nvSpPr>
          <p:spPr bwMode="gray">
            <a:xfrm>
              <a:off x="6993281" y="2958187"/>
              <a:ext cx="4079892" cy="805033"/>
            </a:xfrm>
            <a:prstGeom prst="roundRect">
              <a:avLst>
                <a:gd name="adj" fmla="val 16667"/>
              </a:avLst>
            </a:prstGeom>
            <a:solidFill>
              <a:srgbClr val="FFFFFF"/>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latin typeface="Arial (Body)"/>
              </a:endParaRPr>
            </a:p>
          </p:txBody>
        </p:sp>
        <p:sp>
          <p:nvSpPr>
            <p:cNvPr id="22" name="Text Box 18"/>
            <p:cNvSpPr txBox="1">
              <a:spLocks noChangeArrowheads="1"/>
            </p:cNvSpPr>
            <p:nvPr/>
          </p:nvSpPr>
          <p:spPr bwMode="white">
            <a:xfrm>
              <a:off x="6259604" y="3084838"/>
              <a:ext cx="671083" cy="584775"/>
            </a:xfrm>
            <a:prstGeom prst="rect">
              <a:avLst/>
            </a:prstGeom>
            <a:noFill/>
            <a:ln w="9525" algn="ctr">
              <a:noFill/>
              <a:miter lim="800000"/>
              <a:headEnd/>
              <a:tailEnd/>
            </a:ln>
          </p:spPr>
          <p:txBody>
            <a:bodyPr wrap="square">
              <a:spAutoFit/>
            </a:bodyPr>
            <a:lstStyle/>
            <a:p>
              <a:pPr>
                <a:spcBef>
                  <a:spcPct val="50000"/>
                </a:spcBef>
              </a:pPr>
              <a:r>
                <a:rPr lang="en-US" sz="3200" b="1" u="sng">
                  <a:solidFill>
                    <a:srgbClr val="FFFFFF"/>
                  </a:solidFill>
                  <a:latin typeface="Arial (Body)"/>
                  <a:cs typeface="Arial" panose="020B0604020202020204" pitchFamily="34" charset="0"/>
                </a:rPr>
                <a:t>02</a:t>
              </a:r>
            </a:p>
          </p:txBody>
        </p:sp>
        <p:sp>
          <p:nvSpPr>
            <p:cNvPr id="23" name="Text Box 9"/>
            <p:cNvSpPr txBox="1">
              <a:spLocks noChangeArrowheads="1"/>
            </p:cNvSpPr>
            <p:nvPr/>
          </p:nvSpPr>
          <p:spPr bwMode="gray">
            <a:xfrm>
              <a:off x="7072284" y="2992505"/>
              <a:ext cx="4187852" cy="769441"/>
            </a:xfrm>
            <a:prstGeom prst="rect">
              <a:avLst/>
            </a:prstGeom>
            <a:noFill/>
            <a:ln w="9525" algn="ctr">
              <a:noFill/>
              <a:miter lim="800000"/>
              <a:headEnd/>
              <a:tailEnd/>
            </a:ln>
          </p:spPr>
          <p:txBody>
            <a:bodyPr wrap="square">
              <a:spAutoFit/>
            </a:bodyPr>
            <a:lstStyle/>
            <a:p>
              <a:pPr eaLnBrk="0" hangingPunct="0"/>
              <a:r>
                <a:rPr lang="en-US" sz="2200" b="1">
                  <a:solidFill>
                    <a:srgbClr val="000000"/>
                  </a:solidFill>
                  <a:latin typeface="Arial (Body)"/>
                  <a:cs typeface="Arial" panose="020B0604020202020204" pitchFamily="34" charset="0"/>
                </a:rPr>
                <a:t>Nghiên cứu thiết kế thiết </a:t>
              </a:r>
            </a:p>
            <a:p>
              <a:pPr eaLnBrk="0" hangingPunct="0"/>
              <a:r>
                <a:rPr lang="en-US" sz="2200" b="1">
                  <a:solidFill>
                    <a:srgbClr val="000000"/>
                  </a:solidFill>
                  <a:latin typeface="Arial (Body)"/>
                  <a:cs typeface="Arial" panose="020B0604020202020204" pitchFamily="34" charset="0"/>
                </a:rPr>
                <a:t>bị Rơ-le số</a:t>
              </a:r>
            </a:p>
          </p:txBody>
        </p:sp>
      </p:grpSp>
      <p:grpSp>
        <p:nvGrpSpPr>
          <p:cNvPr id="6" name="Group 5"/>
          <p:cNvGrpSpPr/>
          <p:nvPr/>
        </p:nvGrpSpPr>
        <p:grpSpPr>
          <a:xfrm>
            <a:off x="5952134" y="4080474"/>
            <a:ext cx="5225560" cy="1004996"/>
            <a:chOff x="6034576" y="4188779"/>
            <a:chExt cx="5225560" cy="1004996"/>
          </a:xfrm>
        </p:grpSpPr>
        <p:sp>
          <p:nvSpPr>
            <p:cNvPr id="25" name="AutoShape 8"/>
            <p:cNvSpPr>
              <a:spLocks noChangeArrowheads="1"/>
            </p:cNvSpPr>
            <p:nvPr/>
          </p:nvSpPr>
          <p:spPr bwMode="gray">
            <a:xfrm>
              <a:off x="6034576" y="4188779"/>
              <a:ext cx="5217396" cy="1004996"/>
            </a:xfrm>
            <a:prstGeom prst="roundRect">
              <a:avLst>
                <a:gd name="adj" fmla="val 12699"/>
              </a:avLst>
            </a:prstGeom>
            <a:solidFill>
              <a:srgbClr val="FFC000"/>
            </a:solidFill>
            <a:ln w="952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endParaRPr lang="en-US">
                <a:latin typeface="Arial (Body)"/>
              </a:endParaRPr>
            </a:p>
          </p:txBody>
        </p:sp>
        <p:sp>
          <p:nvSpPr>
            <p:cNvPr id="26" name="AutoShape 9"/>
            <p:cNvSpPr>
              <a:spLocks noChangeArrowheads="1"/>
            </p:cNvSpPr>
            <p:nvPr/>
          </p:nvSpPr>
          <p:spPr bwMode="gray">
            <a:xfrm>
              <a:off x="6993281" y="4272239"/>
              <a:ext cx="4079892" cy="805033"/>
            </a:xfrm>
            <a:prstGeom prst="roundRect">
              <a:avLst>
                <a:gd name="adj" fmla="val 16667"/>
              </a:avLst>
            </a:prstGeom>
            <a:solidFill>
              <a:srgbClr val="FFFFFF"/>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latin typeface="Arial (Body)"/>
              </a:endParaRPr>
            </a:p>
          </p:txBody>
        </p:sp>
        <p:sp>
          <p:nvSpPr>
            <p:cNvPr id="27" name="Text Box 18"/>
            <p:cNvSpPr txBox="1">
              <a:spLocks noChangeArrowheads="1"/>
            </p:cNvSpPr>
            <p:nvPr/>
          </p:nvSpPr>
          <p:spPr bwMode="white">
            <a:xfrm>
              <a:off x="6259604" y="4398890"/>
              <a:ext cx="671083" cy="584775"/>
            </a:xfrm>
            <a:prstGeom prst="rect">
              <a:avLst/>
            </a:prstGeom>
            <a:noFill/>
            <a:ln w="9525" algn="ctr">
              <a:noFill/>
              <a:miter lim="800000"/>
              <a:headEnd/>
              <a:tailEnd/>
            </a:ln>
          </p:spPr>
          <p:txBody>
            <a:bodyPr wrap="square">
              <a:spAutoFit/>
            </a:bodyPr>
            <a:lstStyle/>
            <a:p>
              <a:pPr>
                <a:spcBef>
                  <a:spcPct val="50000"/>
                </a:spcBef>
              </a:pPr>
              <a:r>
                <a:rPr lang="en-US" sz="3200" b="1" u="sng">
                  <a:solidFill>
                    <a:srgbClr val="FFFFFF"/>
                  </a:solidFill>
                  <a:latin typeface="Arial (Body)"/>
                  <a:cs typeface="Arial" panose="020B0604020202020204" pitchFamily="34" charset="0"/>
                </a:rPr>
                <a:t>03</a:t>
              </a:r>
            </a:p>
          </p:txBody>
        </p:sp>
        <p:sp>
          <p:nvSpPr>
            <p:cNvPr id="28" name="Text Box 9"/>
            <p:cNvSpPr txBox="1">
              <a:spLocks noChangeArrowheads="1"/>
            </p:cNvSpPr>
            <p:nvPr/>
          </p:nvSpPr>
          <p:spPr bwMode="gray">
            <a:xfrm>
              <a:off x="7072284" y="4306557"/>
              <a:ext cx="4187852" cy="769441"/>
            </a:xfrm>
            <a:prstGeom prst="rect">
              <a:avLst/>
            </a:prstGeom>
            <a:noFill/>
            <a:ln w="9525" algn="ctr">
              <a:noFill/>
              <a:miter lim="800000"/>
              <a:headEnd/>
              <a:tailEnd/>
            </a:ln>
          </p:spPr>
          <p:txBody>
            <a:bodyPr wrap="square">
              <a:spAutoFit/>
            </a:bodyPr>
            <a:lstStyle/>
            <a:p>
              <a:pPr eaLnBrk="0" hangingPunct="0"/>
              <a:r>
                <a:rPr lang="en-US" sz="2200" b="1">
                  <a:latin typeface="Arial (Body)"/>
                  <a:cs typeface="Arial" panose="020B0604020202020204" pitchFamily="34" charset="0"/>
                </a:rPr>
                <a:t>Lắp đặt và thử nghiệm</a:t>
              </a:r>
            </a:p>
            <a:p>
              <a:pPr eaLnBrk="0" hangingPunct="0"/>
              <a:r>
                <a:rPr lang="en-US" sz="2200" b="1">
                  <a:latin typeface="Arial (Body)"/>
                  <a:cs typeface="Arial" panose="020B0604020202020204" pitchFamily="34" charset="0"/>
                </a:rPr>
                <a:t>hoạt động của thiết bị</a:t>
              </a:r>
              <a:endParaRPr lang="en-US" sz="2200" b="1">
                <a:solidFill>
                  <a:srgbClr val="000000"/>
                </a:solidFill>
                <a:latin typeface="Arial (Body)"/>
                <a:cs typeface="Arial" panose="020B0604020202020204" pitchFamily="34" charset="0"/>
              </a:endParaRPr>
            </a:p>
          </p:txBody>
        </p:sp>
      </p:grpSp>
      <p:grpSp>
        <p:nvGrpSpPr>
          <p:cNvPr id="5" name="Group 4"/>
          <p:cNvGrpSpPr/>
          <p:nvPr/>
        </p:nvGrpSpPr>
        <p:grpSpPr>
          <a:xfrm>
            <a:off x="5754847" y="5371685"/>
            <a:ext cx="5225560" cy="1004997"/>
            <a:chOff x="6034576" y="5430566"/>
            <a:chExt cx="5225560" cy="1004997"/>
          </a:xfrm>
        </p:grpSpPr>
        <p:sp>
          <p:nvSpPr>
            <p:cNvPr id="30" name="AutoShape 8"/>
            <p:cNvSpPr>
              <a:spLocks noChangeArrowheads="1"/>
            </p:cNvSpPr>
            <p:nvPr/>
          </p:nvSpPr>
          <p:spPr bwMode="gray">
            <a:xfrm>
              <a:off x="6034576" y="5430566"/>
              <a:ext cx="5217396" cy="1004997"/>
            </a:xfrm>
            <a:prstGeom prst="roundRect">
              <a:avLst>
                <a:gd name="adj" fmla="val 12699"/>
              </a:avLst>
            </a:prstGeom>
            <a:solidFill>
              <a:srgbClr val="FF0000"/>
            </a:solidFill>
            <a:ln w="952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endParaRPr lang="en-US">
                <a:latin typeface="Arial (Body)"/>
              </a:endParaRPr>
            </a:p>
          </p:txBody>
        </p:sp>
        <p:sp>
          <p:nvSpPr>
            <p:cNvPr id="31" name="AutoShape 9"/>
            <p:cNvSpPr>
              <a:spLocks noChangeArrowheads="1"/>
            </p:cNvSpPr>
            <p:nvPr/>
          </p:nvSpPr>
          <p:spPr bwMode="gray">
            <a:xfrm>
              <a:off x="6993281" y="5514026"/>
              <a:ext cx="4079892" cy="805034"/>
            </a:xfrm>
            <a:prstGeom prst="roundRect">
              <a:avLst>
                <a:gd name="adj" fmla="val 16667"/>
              </a:avLst>
            </a:prstGeom>
            <a:solidFill>
              <a:srgbClr val="FFFFFF"/>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latin typeface="Arial (Body)"/>
              </a:endParaRPr>
            </a:p>
          </p:txBody>
        </p:sp>
        <p:sp>
          <p:nvSpPr>
            <p:cNvPr id="32" name="Text Box 18"/>
            <p:cNvSpPr txBox="1">
              <a:spLocks noChangeArrowheads="1"/>
            </p:cNvSpPr>
            <p:nvPr/>
          </p:nvSpPr>
          <p:spPr bwMode="white">
            <a:xfrm>
              <a:off x="6259604" y="5640677"/>
              <a:ext cx="671083" cy="584775"/>
            </a:xfrm>
            <a:prstGeom prst="rect">
              <a:avLst/>
            </a:prstGeom>
            <a:noFill/>
            <a:ln w="9525" algn="ctr">
              <a:noFill/>
              <a:miter lim="800000"/>
              <a:headEnd/>
              <a:tailEnd/>
            </a:ln>
          </p:spPr>
          <p:txBody>
            <a:bodyPr wrap="square">
              <a:spAutoFit/>
            </a:bodyPr>
            <a:lstStyle/>
            <a:p>
              <a:pPr>
                <a:spcBef>
                  <a:spcPct val="50000"/>
                </a:spcBef>
              </a:pPr>
              <a:r>
                <a:rPr lang="en-US" sz="3200" b="1" u="sng">
                  <a:solidFill>
                    <a:srgbClr val="FFFFFF"/>
                  </a:solidFill>
                  <a:latin typeface="Arial (Body)"/>
                  <a:cs typeface="Arial" panose="020B0604020202020204" pitchFamily="34" charset="0"/>
                </a:rPr>
                <a:t>04</a:t>
              </a:r>
            </a:p>
          </p:txBody>
        </p:sp>
        <p:sp>
          <p:nvSpPr>
            <p:cNvPr id="33" name="Text Box 9"/>
            <p:cNvSpPr txBox="1">
              <a:spLocks noChangeArrowheads="1"/>
            </p:cNvSpPr>
            <p:nvPr/>
          </p:nvSpPr>
          <p:spPr bwMode="gray">
            <a:xfrm>
              <a:off x="7072284" y="5717621"/>
              <a:ext cx="4187852" cy="430887"/>
            </a:xfrm>
            <a:prstGeom prst="rect">
              <a:avLst/>
            </a:prstGeom>
            <a:noFill/>
            <a:ln w="9525" algn="ctr">
              <a:noFill/>
              <a:miter lim="800000"/>
              <a:headEnd/>
              <a:tailEnd/>
            </a:ln>
          </p:spPr>
          <p:txBody>
            <a:bodyPr wrap="square">
              <a:spAutoFit/>
            </a:bodyPr>
            <a:lstStyle/>
            <a:p>
              <a:pPr eaLnBrk="0" hangingPunct="0"/>
              <a:r>
                <a:rPr lang="en-US" sz="2200" b="1">
                  <a:latin typeface="Arial (Body)"/>
                  <a:cs typeface="Arial" panose="020B0604020202020204" pitchFamily="34" charset="0"/>
                </a:rPr>
                <a:t>Kết quả và đề xuất</a:t>
              </a:r>
              <a:endParaRPr lang="en-US" sz="2200" b="1">
                <a:solidFill>
                  <a:srgbClr val="000000"/>
                </a:solidFill>
                <a:latin typeface="Arial (Body)"/>
                <a:cs typeface="Arial" panose="020B0604020202020204" pitchFamily="34" charset="0"/>
              </a:endParaRPr>
            </a:p>
          </p:txBody>
        </p:sp>
      </p:grpSp>
      <p:sp>
        <p:nvSpPr>
          <p:cNvPr id="37" name="TextBox 36"/>
          <p:cNvSpPr txBox="1"/>
          <p:nvPr/>
        </p:nvSpPr>
        <p:spPr>
          <a:xfrm>
            <a:off x="990911" y="141977"/>
            <a:ext cx="4197928" cy="523220"/>
          </a:xfrm>
          <a:prstGeom prst="rect">
            <a:avLst/>
          </a:prstGeom>
          <a:noFill/>
        </p:spPr>
        <p:txBody>
          <a:bodyPr wrap="square" rtlCol="0">
            <a:spAutoFit/>
          </a:bodyPr>
          <a:lstStyle/>
          <a:p>
            <a:r>
              <a:rPr lang="en-US" sz="2800" b="1">
                <a:solidFill>
                  <a:schemeClr val="accent1">
                    <a:lumMod val="50000"/>
                  </a:schemeClr>
                </a:solidFill>
                <a:latin typeface="Arial (Body)"/>
                <a:cs typeface="Arial" panose="020B0604020202020204" pitchFamily="34" charset="0"/>
              </a:rPr>
              <a:t>Nội dung trình bày</a:t>
            </a:r>
          </a:p>
        </p:txBody>
      </p:sp>
      <p:pic>
        <p:nvPicPr>
          <p:cNvPr id="15" name="Picture 1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5903" b="85833" l="18828" r="77969">
                        <a14:foregroundMark x1="24180" y1="16528" x2="24180" y2="16528"/>
                        <a14:foregroundMark x1="23086" y1="75208" x2="23086" y2="75208"/>
                        <a14:foregroundMark x1="74375" y1="74444" x2="74375" y2="74444"/>
                        <a14:foregroundMark x1="73086" y1="16319" x2="73086" y2="16319"/>
                        <a14:foregroundMark x1="36094" y1="37153" x2="46563" y2="61944"/>
                        <a14:foregroundMark x1="35859" y1="42500" x2="35977" y2="60972"/>
                        <a14:foregroundMark x1="23867" y1="74653" x2="23867" y2="74653"/>
                        <a14:foregroundMark x1="23750" y1="74236" x2="23750" y2="74236"/>
                        <a14:foregroundMark x1="23750" y1="73472" x2="23750" y2="73472"/>
                        <a14:foregroundMark x1="74180" y1="17292" x2="74180" y2="17292"/>
                        <a14:foregroundMark x1="73398" y1="17292" x2="73398" y2="17292"/>
                        <a14:foregroundMark x1="73750" y1="16181" x2="73750" y2="16181"/>
                        <a14:foregroundMark x1="73750" y1="73472" x2="73750" y2="73472"/>
                        <a14:foregroundMark x1="74609" y1="73472" x2="74609" y2="73472"/>
                        <a14:backgroundMark x1="39453" y1="8403" x2="39453" y2="8403"/>
                        <a14:backgroundMark x1="77109" y1="42292" x2="77109" y2="42292"/>
                        <a14:backgroundMark x1="76992" y1="49375" x2="76992" y2="49375"/>
                        <a14:backgroundMark x1="76758" y1="40903" x2="76758" y2="40903"/>
                        <a14:backgroundMark x1="19414" y1="57500" x2="19102" y2="75347"/>
                        <a14:backgroundMark x1="32734" y1="8819" x2="54258" y2="8403"/>
                        <a14:backgroundMark x1="19609" y1="56528" x2="19297" y2="80000"/>
                      </a14:backgroundRemoval>
                    </a14:imgEffect>
                  </a14:imgLayer>
                </a14:imgProps>
              </a:ext>
              <a:ext uri="{28A0092B-C50C-407E-A947-70E740481C1C}">
                <a14:useLocalDpi xmlns:a14="http://schemas.microsoft.com/office/drawing/2010/main" val="0"/>
              </a:ext>
            </a:extLst>
          </a:blip>
          <a:srcRect l="18614" t="6735" r="22078" b="12457"/>
          <a:stretch/>
        </p:blipFill>
        <p:spPr>
          <a:xfrm>
            <a:off x="519537" y="2045703"/>
            <a:ext cx="4395638" cy="3368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3809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8642" y="904409"/>
            <a:ext cx="8535924" cy="400110"/>
          </a:xfrm>
          <a:prstGeom prst="rect">
            <a:avLst/>
          </a:prstGeom>
          <a:noFill/>
        </p:spPr>
        <p:txBody>
          <a:bodyPr wrap="square" rtlCol="0">
            <a:spAutoFit/>
          </a:bodyPr>
          <a:lstStyle/>
          <a:p>
            <a:pPr lvl="1"/>
            <a:r>
              <a:rPr lang="fr-FR" sz="2000" b="1">
                <a:latin typeface="Arial (Body)"/>
              </a:rPr>
              <a:t>Thử nghiệm các tính năng của thiết bị</a:t>
            </a:r>
            <a:endParaRPr lang="en-US" sz="2000" b="1">
              <a:latin typeface="Arial (Body)"/>
            </a:endParaRPr>
          </a:p>
        </p:txBody>
      </p:sp>
      <p:sp>
        <p:nvSpPr>
          <p:cNvPr id="4" name="Rectangle 3"/>
          <p:cNvSpPr/>
          <p:nvPr/>
        </p:nvSpPr>
        <p:spPr>
          <a:xfrm>
            <a:off x="442099" y="1380226"/>
            <a:ext cx="6015429" cy="369332"/>
          </a:xfrm>
          <a:prstGeom prst="rect">
            <a:avLst/>
          </a:prstGeom>
        </p:spPr>
        <p:txBody>
          <a:bodyPr wrap="none">
            <a:spAutoFit/>
          </a:bodyPr>
          <a:lstStyle/>
          <a:p>
            <a:pPr lvl="2"/>
            <a:r>
              <a:rPr lang="en-US">
                <a:latin typeface="Arial (Body)"/>
              </a:rPr>
              <a:t>3. Thử nghiệm hoạt động của cảm biến nhiệt độ</a:t>
            </a:r>
          </a:p>
        </p:txBody>
      </p:sp>
      <p:pic>
        <p:nvPicPr>
          <p:cNvPr id="11" name="Picture 10"/>
          <p:cNvPicPr/>
          <p:nvPr/>
        </p:nvPicPr>
        <p:blipFill>
          <a:blip r:embed="rId2" cstate="print">
            <a:extLst>
              <a:ext uri="{28A0092B-C50C-407E-A947-70E740481C1C}">
                <a14:useLocalDpi xmlns:a14="http://schemas.microsoft.com/office/drawing/2010/main" val="0"/>
              </a:ext>
            </a:extLst>
          </a:blip>
          <a:stretch>
            <a:fillRect/>
          </a:stretch>
        </p:blipFill>
        <p:spPr>
          <a:xfrm>
            <a:off x="807489" y="2953114"/>
            <a:ext cx="3419475" cy="3157855"/>
          </a:xfrm>
          <a:prstGeom prst="rect">
            <a:avLst/>
          </a:prstGeom>
        </p:spPr>
      </p:pic>
      <p:sp>
        <p:nvSpPr>
          <p:cNvPr id="7" name="Rectangle 6"/>
          <p:cNvSpPr/>
          <p:nvPr/>
        </p:nvSpPr>
        <p:spPr>
          <a:xfrm>
            <a:off x="148629" y="6295635"/>
            <a:ext cx="4737194"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Sử dụng cảm biến DS18b20 để đọc nhiệt độ</a:t>
            </a:r>
            <a:endParaRPr lang="en-US" i="1">
              <a:solidFill>
                <a:schemeClr val="accent1">
                  <a:lumMod val="50000"/>
                </a:schemeClr>
              </a:solidFill>
              <a:latin typeface="Arial (Body)"/>
            </a:endParaRPr>
          </a:p>
        </p:txBody>
      </p:sp>
      <p:sp>
        <p:nvSpPr>
          <p:cNvPr id="8" name="Rectangle 7"/>
          <p:cNvSpPr/>
          <p:nvPr/>
        </p:nvSpPr>
        <p:spPr>
          <a:xfrm>
            <a:off x="815340" y="1921392"/>
            <a:ext cx="10690860" cy="369332"/>
          </a:xfrm>
          <a:prstGeom prst="rect">
            <a:avLst/>
          </a:prstGeom>
        </p:spPr>
        <p:txBody>
          <a:bodyPr wrap="square">
            <a:spAutoFit/>
          </a:bodyPr>
          <a:lstStyle/>
          <a:p>
            <a:r>
              <a:rPr lang="fr-FR">
                <a:latin typeface="Arial (Body)"/>
                <a:ea typeface="Calibri" panose="020F0502020204030204" pitchFamily="34" charset="0"/>
              </a:rPr>
              <a:t>Kết quả: Hiển thị được giá trị nhiệt độ (tại nơi lắp đặt thiết bị) lên màn hình </a:t>
            </a:r>
            <a:r>
              <a:rPr lang="vi-VN">
                <a:latin typeface="Arial (Body)"/>
                <a:ea typeface="Calibri" panose="020F0502020204030204" pitchFamily="34" charset="0"/>
              </a:rPr>
              <a:t>L</a:t>
            </a:r>
            <a:r>
              <a:rPr lang="fr-FR">
                <a:latin typeface="Arial (Body)"/>
                <a:ea typeface="Calibri" panose="020F0502020204030204" pitchFamily="34" charset="0"/>
              </a:rPr>
              <a:t>ed và màn hình </a:t>
            </a:r>
            <a:r>
              <a:rPr lang="vi-VN">
                <a:latin typeface="Arial (Body)"/>
                <a:ea typeface="Calibri" panose="020F0502020204030204" pitchFamily="34" charset="0"/>
              </a:rPr>
              <a:t>S</a:t>
            </a:r>
            <a:r>
              <a:rPr lang="fr-FR">
                <a:latin typeface="Arial (Body)"/>
                <a:ea typeface="Calibri" panose="020F0502020204030204" pitchFamily="34" charset="0"/>
              </a:rPr>
              <a:t>erial.</a:t>
            </a:r>
            <a:endParaRPr lang="en-US">
              <a:latin typeface="Arial (Body)"/>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5661652" y="2527344"/>
            <a:ext cx="6371692" cy="3583625"/>
          </a:xfrm>
          <a:prstGeom prst="rect">
            <a:avLst/>
          </a:prstGeom>
        </p:spPr>
      </p:pic>
      <p:sp>
        <p:nvSpPr>
          <p:cNvPr id="9" name="Rectangle 8"/>
          <p:cNvSpPr/>
          <p:nvPr/>
        </p:nvSpPr>
        <p:spPr>
          <a:xfrm>
            <a:off x="7041274" y="6295635"/>
            <a:ext cx="3313728" cy="369332"/>
          </a:xfrm>
          <a:prstGeom prst="rect">
            <a:avLst/>
          </a:prstGeom>
        </p:spPr>
        <p:txBody>
          <a:bodyPr wrap="none">
            <a:spAutoFit/>
          </a:bodyPr>
          <a:lstStyle/>
          <a:p>
            <a:r>
              <a:rPr lang="fr-FR" i="1">
                <a:solidFill>
                  <a:schemeClr val="accent1">
                    <a:lumMod val="50000"/>
                  </a:schemeClr>
                </a:solidFill>
                <a:latin typeface="Arial (Body)"/>
                <a:ea typeface="Calibri" panose="020F0502020204030204" pitchFamily="34" charset="0"/>
              </a:rPr>
              <a:t>Hiển thị nhiệt độ trên giao diện</a:t>
            </a:r>
            <a:endParaRPr lang="en-US" i="1">
              <a:solidFill>
                <a:schemeClr val="accent1">
                  <a:lumMod val="50000"/>
                </a:schemeClr>
              </a:solidFill>
              <a:latin typeface="Arial (Body)"/>
            </a:endParaRPr>
          </a:p>
        </p:txBody>
      </p:sp>
      <p:pic>
        <p:nvPicPr>
          <p:cNvPr id="15" name="Picture 14"/>
          <p:cNvPicPr/>
          <p:nvPr/>
        </p:nvPicPr>
        <p:blipFill rotWithShape="1">
          <a:blip r:embed="rId4" cstate="print">
            <a:extLst>
              <a:ext uri="{28A0092B-C50C-407E-A947-70E740481C1C}">
                <a14:useLocalDpi xmlns:a14="http://schemas.microsoft.com/office/drawing/2010/main" val="0"/>
              </a:ext>
            </a:extLst>
          </a:blip>
          <a:srcRect l="20896" t="14564" r="5967" b="15691"/>
          <a:stretch/>
        </p:blipFill>
        <p:spPr bwMode="auto">
          <a:xfrm>
            <a:off x="66151" y="3051810"/>
            <a:ext cx="5518869" cy="2960370"/>
          </a:xfrm>
          <a:prstGeom prst="rect">
            <a:avLst/>
          </a:prstGeom>
          <a:ln>
            <a:noFill/>
          </a:ln>
          <a:extLst>
            <a:ext uri="{53640926-AAD7-44D8-BBD7-CCE9431645EC}">
              <a14:shadowObscured xmlns:a14="http://schemas.microsoft.com/office/drawing/2010/main"/>
            </a:ext>
          </a:extLst>
        </p:spPr>
      </p:pic>
      <p:sp>
        <p:nvSpPr>
          <p:cNvPr id="14" name="Rectangle 13"/>
          <p:cNvSpPr/>
          <p:nvPr/>
        </p:nvSpPr>
        <p:spPr>
          <a:xfrm>
            <a:off x="969949" y="6326413"/>
            <a:ext cx="3711272"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Hiển thị nhiệt độ trên màn hình led</a:t>
            </a:r>
            <a:endParaRPr lang="en-US" i="1">
              <a:solidFill>
                <a:schemeClr val="accent1">
                  <a:lumMod val="50000"/>
                </a:schemeClr>
              </a:solidFill>
              <a:latin typeface="Arial (Body)"/>
            </a:endParaRPr>
          </a:p>
        </p:txBody>
      </p:sp>
      <p:sp>
        <p:nvSpPr>
          <p:cNvPr id="12" name="TextBox 11"/>
          <p:cNvSpPr txBox="1"/>
          <p:nvPr/>
        </p:nvSpPr>
        <p:spPr>
          <a:xfrm>
            <a:off x="952811" y="114830"/>
            <a:ext cx="10223824" cy="523220"/>
          </a:xfrm>
          <a:prstGeom prst="rect">
            <a:avLst/>
          </a:prstGeom>
          <a:noFill/>
        </p:spPr>
        <p:txBody>
          <a:bodyPr wrap="square" rtlCol="0">
            <a:spAutoFit/>
          </a:bodyPr>
          <a:lstStyle/>
          <a:p>
            <a:pPr lvl="0"/>
            <a:r>
              <a:rPr lang="en-US" sz="2800" b="1">
                <a:solidFill>
                  <a:schemeClr val="accent1">
                    <a:lumMod val="50000"/>
                  </a:schemeClr>
                </a:solidFill>
                <a:latin typeface="Arial (Body)"/>
                <a:cs typeface="Arial" panose="020B0604020202020204" pitchFamily="34" charset="0"/>
              </a:rPr>
              <a:t>3. </a:t>
            </a:r>
            <a:r>
              <a:rPr lang="fr-FR" sz="2800" b="1">
                <a:solidFill>
                  <a:schemeClr val="accent1">
                    <a:lumMod val="50000"/>
                  </a:schemeClr>
                </a:solidFill>
                <a:latin typeface="Arial (Body)"/>
              </a:rPr>
              <a:t>Triển khai lắp đặt và thử nghiệm</a:t>
            </a:r>
            <a:r>
              <a:rPr lang="vi-VN" sz="2800" b="1">
                <a:solidFill>
                  <a:schemeClr val="accent1">
                    <a:lumMod val="50000"/>
                  </a:schemeClr>
                </a:solidFill>
                <a:latin typeface="Arial (Body)"/>
              </a:rPr>
              <a:t> </a:t>
            </a:r>
            <a:r>
              <a:rPr lang="fr-FR" sz="2800" b="1">
                <a:solidFill>
                  <a:schemeClr val="accent1">
                    <a:lumMod val="50000"/>
                  </a:schemeClr>
                </a:solidFill>
                <a:latin typeface="Arial (Body)"/>
              </a:rPr>
              <a:t>hoạt động của thiết bị</a:t>
            </a:r>
            <a:endParaRPr lang="en-US" sz="2800" b="1">
              <a:solidFill>
                <a:schemeClr val="accent1">
                  <a:lumMod val="50000"/>
                </a:schemeClr>
              </a:solidFill>
              <a:latin typeface="Arial (Body)"/>
            </a:endParaRPr>
          </a:p>
        </p:txBody>
      </p:sp>
    </p:spTree>
    <p:extLst>
      <p:ext uri="{BB962C8B-B14F-4D97-AF65-F5344CB8AC3E}">
        <p14:creationId xmlns:p14="http://schemas.microsoft.com/office/powerpoint/2010/main" val="222481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1"/>
                                        </p:tgtEl>
                                        <p:attrNameLst>
                                          <p:attrName>ppt_y</p:attrName>
                                        </p:attrNameLst>
                                      </p:cBhvr>
                                      <p:tavLst>
                                        <p:tav tm="0">
                                          <p:val>
                                            <p:strVal val="#ppt_y"/>
                                          </p:val>
                                        </p:tav>
                                        <p:tav tm="100000">
                                          <p:val>
                                            <p:strVal val="#ppt_y+#ppt_h*1.125000"/>
                                          </p:val>
                                        </p:tav>
                                      </p:tavLst>
                                    </p:anim>
                                    <p:animEffect transition="out" filter="wipe(down)">
                                      <p:cBhvr>
                                        <p:cTn id="7" dur="500"/>
                                        <p:tgtEl>
                                          <p:spTgt spid="11"/>
                                        </p:tgtEl>
                                      </p:cBhvr>
                                    </p:animEffect>
                                    <p:set>
                                      <p:cBhvr>
                                        <p:cTn id="8" dur="1" fill="hold">
                                          <p:stCondLst>
                                            <p:cond delay="499"/>
                                          </p:stCondLst>
                                        </p:cTn>
                                        <p:tgtEl>
                                          <p:spTgt spid="11"/>
                                        </p:tgtEl>
                                        <p:attrNameLst>
                                          <p:attrName>style.visibility</p:attrName>
                                        </p:attrNameLst>
                                      </p:cBhvr>
                                      <p:to>
                                        <p:strVal val="hidden"/>
                                      </p:to>
                                    </p:set>
                                  </p:childTnLst>
                                </p:cTn>
                              </p:par>
                              <p:par>
                                <p:cTn id="9" presetID="12" presetClass="exit" presetSubtype="4" fill="hold" grpId="0" nodeType="withEffect">
                                  <p:stCondLst>
                                    <p:cond delay="0"/>
                                  </p:stCondLst>
                                  <p:childTnLst>
                                    <p:anim calcmode="lin" valueType="num">
                                      <p:cBhvr additive="base">
                                        <p:cTn id="10" dur="500"/>
                                        <p:tgtEl>
                                          <p:spTgt spid="7"/>
                                        </p:tgtEl>
                                        <p:attrNameLst>
                                          <p:attrName>ppt_y</p:attrName>
                                        </p:attrNameLst>
                                      </p:cBhvr>
                                      <p:tavLst>
                                        <p:tav tm="0">
                                          <p:val>
                                            <p:strVal val="#ppt_y"/>
                                          </p:val>
                                        </p:tav>
                                        <p:tav tm="100000">
                                          <p:val>
                                            <p:strVal val="#ppt_y+#ppt_h*1.125000"/>
                                          </p:val>
                                        </p:tav>
                                      </p:tavLst>
                                    </p:anim>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259" y="938985"/>
            <a:ext cx="5694829" cy="369332"/>
          </a:xfrm>
          <a:prstGeom prst="rect">
            <a:avLst/>
          </a:prstGeom>
        </p:spPr>
        <p:txBody>
          <a:bodyPr wrap="none">
            <a:spAutoFit/>
          </a:bodyPr>
          <a:lstStyle/>
          <a:p>
            <a:pPr lvl="2"/>
            <a:r>
              <a:rPr lang="en-US">
                <a:latin typeface="Arial (Body)"/>
              </a:rPr>
              <a:t>3. Thử nghiệm hoạt động cảm biến báo cháy</a:t>
            </a:r>
          </a:p>
        </p:txBody>
      </p:sp>
      <p:pic>
        <p:nvPicPr>
          <p:cNvPr id="12" name="Picture 11"/>
          <p:cNvPicPr/>
          <p:nvPr/>
        </p:nvPicPr>
        <p:blipFill>
          <a:blip r:embed="rId2" cstate="print">
            <a:extLst>
              <a:ext uri="{28A0092B-C50C-407E-A947-70E740481C1C}">
                <a14:useLocalDpi xmlns:a14="http://schemas.microsoft.com/office/drawing/2010/main" val="0"/>
              </a:ext>
            </a:extLst>
          </a:blip>
          <a:stretch>
            <a:fillRect/>
          </a:stretch>
        </p:blipFill>
        <p:spPr>
          <a:xfrm>
            <a:off x="8087819" y="1609253"/>
            <a:ext cx="3569970" cy="4760653"/>
          </a:xfrm>
          <a:prstGeom prst="rect">
            <a:avLst/>
          </a:prstGeom>
        </p:spPr>
      </p:pic>
      <p:sp>
        <p:nvSpPr>
          <p:cNvPr id="2" name="Rectangle 1"/>
          <p:cNvSpPr/>
          <p:nvPr/>
        </p:nvSpPr>
        <p:spPr>
          <a:xfrm>
            <a:off x="8081288" y="6317218"/>
            <a:ext cx="3583032" cy="369332"/>
          </a:xfrm>
          <a:prstGeom prst="rect">
            <a:avLst/>
          </a:prstGeom>
        </p:spPr>
        <p:txBody>
          <a:bodyPr wrap="none">
            <a:spAutoFit/>
          </a:bodyPr>
          <a:lstStyle/>
          <a:p>
            <a:r>
              <a:rPr lang="fr-FR" i="1">
                <a:solidFill>
                  <a:schemeClr val="accent1">
                    <a:lumMod val="50000"/>
                  </a:schemeClr>
                </a:solidFill>
                <a:latin typeface="Arial (Body)"/>
                <a:ea typeface="Calibri" panose="020F0502020204030204" pitchFamily="34" charset="0"/>
              </a:rPr>
              <a:t>Thử nghiệm hoạt động báo cháy </a:t>
            </a:r>
            <a:endParaRPr lang="en-US" i="1">
              <a:solidFill>
                <a:schemeClr val="accent1">
                  <a:lumMod val="50000"/>
                </a:schemeClr>
              </a:solidFill>
              <a:latin typeface="Arial (Body)"/>
            </a:endParaRPr>
          </a:p>
        </p:txBody>
      </p:sp>
      <p:pic>
        <p:nvPicPr>
          <p:cNvPr id="16" name="Picture 15"/>
          <p:cNvPicPr/>
          <p:nvPr/>
        </p:nvPicPr>
        <p:blipFill>
          <a:blip r:embed="rId3">
            <a:extLst>
              <a:ext uri="{28A0092B-C50C-407E-A947-70E740481C1C}">
                <a14:useLocalDpi xmlns:a14="http://schemas.microsoft.com/office/drawing/2010/main" val="0"/>
              </a:ext>
            </a:extLst>
          </a:blip>
          <a:stretch>
            <a:fillRect/>
          </a:stretch>
        </p:blipFill>
        <p:spPr>
          <a:xfrm>
            <a:off x="651184" y="2658172"/>
            <a:ext cx="6477001" cy="3643313"/>
          </a:xfrm>
          <a:prstGeom prst="rect">
            <a:avLst/>
          </a:prstGeom>
        </p:spPr>
      </p:pic>
      <p:sp>
        <p:nvSpPr>
          <p:cNvPr id="6" name="Rectangle 5"/>
          <p:cNvSpPr/>
          <p:nvPr/>
        </p:nvSpPr>
        <p:spPr>
          <a:xfrm>
            <a:off x="2373885" y="6256922"/>
            <a:ext cx="3031599" cy="369332"/>
          </a:xfrm>
          <a:prstGeom prst="rect">
            <a:avLst/>
          </a:prstGeom>
        </p:spPr>
        <p:txBody>
          <a:bodyPr wrap="none">
            <a:spAutoFit/>
          </a:bodyPr>
          <a:lstStyle/>
          <a:p>
            <a:r>
              <a:rPr lang="fr-FR" i="1">
                <a:solidFill>
                  <a:schemeClr val="accent1">
                    <a:lumMod val="50000"/>
                  </a:schemeClr>
                </a:solidFill>
                <a:latin typeface="Arial (Body)"/>
                <a:ea typeface="Calibri" panose="020F0502020204030204" pitchFamily="34" charset="0"/>
              </a:rPr>
              <a:t>Giao diện khi có sự cố cháy</a:t>
            </a:r>
            <a:endParaRPr lang="en-US" i="1">
              <a:solidFill>
                <a:schemeClr val="accent1">
                  <a:lumMod val="50000"/>
                </a:schemeClr>
              </a:solidFill>
              <a:latin typeface="Arial (Body)"/>
            </a:endParaRPr>
          </a:p>
        </p:txBody>
      </p:sp>
      <p:pic>
        <p:nvPicPr>
          <p:cNvPr id="17" name="Picture 16"/>
          <p:cNvPicPr/>
          <p:nvPr/>
        </p:nvPicPr>
        <p:blipFill rotWithShape="1">
          <a:blip r:embed="rId4" cstate="print">
            <a:extLst>
              <a:ext uri="{28A0092B-C50C-407E-A947-70E740481C1C}">
                <a14:useLocalDpi xmlns:a14="http://schemas.microsoft.com/office/drawing/2010/main" val="0"/>
              </a:ext>
            </a:extLst>
          </a:blip>
          <a:srcRect l="7378" t="11107" r="18267" b="14559"/>
          <a:stretch/>
        </p:blipFill>
        <p:spPr>
          <a:xfrm rot="16200000">
            <a:off x="7909140" y="1690480"/>
            <a:ext cx="3449364" cy="4598198"/>
          </a:xfrm>
          <a:prstGeom prst="rect">
            <a:avLst/>
          </a:prstGeom>
        </p:spPr>
      </p:pic>
      <p:sp>
        <p:nvSpPr>
          <p:cNvPr id="10" name="Rectangle 9"/>
          <p:cNvSpPr/>
          <p:nvPr/>
        </p:nvSpPr>
        <p:spPr>
          <a:xfrm>
            <a:off x="8201379" y="5720205"/>
            <a:ext cx="2941831" cy="369332"/>
          </a:xfrm>
          <a:prstGeom prst="rect">
            <a:avLst/>
          </a:prstGeom>
        </p:spPr>
        <p:txBody>
          <a:bodyPr wrap="none">
            <a:spAutoFit/>
          </a:bodyPr>
          <a:lstStyle/>
          <a:p>
            <a:r>
              <a:rPr lang="fr-FR" i="1">
                <a:solidFill>
                  <a:schemeClr val="accent1">
                    <a:lumMod val="50000"/>
                  </a:schemeClr>
                </a:solidFill>
                <a:latin typeface="Arial (Body)"/>
                <a:ea typeface="Calibri" panose="020F0502020204030204" pitchFamily="34" charset="0"/>
              </a:rPr>
              <a:t>Màn </a:t>
            </a:r>
            <a:r>
              <a:rPr lang="vi-VN" i="1">
                <a:solidFill>
                  <a:schemeClr val="accent1">
                    <a:lumMod val="50000"/>
                  </a:schemeClr>
                </a:solidFill>
                <a:latin typeface="Arial (Body)"/>
                <a:ea typeface="Calibri" panose="020F0502020204030204" pitchFamily="34" charset="0"/>
              </a:rPr>
              <a:t>L</a:t>
            </a:r>
            <a:r>
              <a:rPr lang="fr-FR" i="1">
                <a:solidFill>
                  <a:schemeClr val="accent1">
                    <a:lumMod val="50000"/>
                  </a:schemeClr>
                </a:solidFill>
                <a:latin typeface="Arial (Body)"/>
                <a:ea typeface="Calibri" panose="020F0502020204030204" pitchFamily="34" charset="0"/>
              </a:rPr>
              <a:t>ed khi có sự cố cháy</a:t>
            </a:r>
            <a:endParaRPr lang="en-US" i="1">
              <a:solidFill>
                <a:schemeClr val="accent1">
                  <a:lumMod val="50000"/>
                </a:schemeClr>
              </a:solidFill>
              <a:latin typeface="Arial (Body)"/>
            </a:endParaRPr>
          </a:p>
        </p:txBody>
      </p:sp>
      <p:sp>
        <p:nvSpPr>
          <p:cNvPr id="18" name="Rectangle 17"/>
          <p:cNvSpPr/>
          <p:nvPr/>
        </p:nvSpPr>
        <p:spPr>
          <a:xfrm>
            <a:off x="474948" y="1410220"/>
            <a:ext cx="6096000" cy="1338828"/>
          </a:xfrm>
          <a:prstGeom prst="rect">
            <a:avLst/>
          </a:prstGeom>
        </p:spPr>
        <p:txBody>
          <a:bodyPr>
            <a:spAutoFit/>
          </a:bodyPr>
          <a:lstStyle/>
          <a:p>
            <a:pPr marL="226695" indent="226695" algn="just">
              <a:lnSpc>
                <a:spcPct val="150000"/>
              </a:lnSpc>
              <a:spcAft>
                <a:spcPts val="800"/>
              </a:spcAft>
            </a:pPr>
            <a:r>
              <a:rPr lang="en-US">
                <a:latin typeface="Arial (Body)"/>
                <a:ea typeface="Calibri" panose="020F0502020204030204" pitchFamily="34" charset="0"/>
                <a:cs typeface="Times New Roman" panose="02020603050405020304" pitchFamily="18" charset="0"/>
              </a:rPr>
              <a:t>Cách thực hiện: Lắp cảm biến hồng ngoại vào </a:t>
            </a:r>
            <a:r>
              <a:rPr lang="vi-VN">
                <a:latin typeface="Arial (Body)"/>
                <a:ea typeface="Calibri" panose="020F0502020204030204" pitchFamily="34" charset="0"/>
                <a:cs typeface="Times New Roman" panose="02020603050405020304" pitchFamily="18" charset="0"/>
              </a:rPr>
              <a:t>T</a:t>
            </a:r>
            <a:r>
              <a:rPr lang="en-US">
                <a:latin typeface="Arial (Body)"/>
                <a:ea typeface="Calibri" panose="020F0502020204030204" pitchFamily="34" charset="0"/>
                <a:cs typeface="Times New Roman" panose="02020603050405020304" pitchFamily="18" charset="0"/>
              </a:rPr>
              <a:t>erminal cảm biến báo cháy trên thiết bị, hơ lửa lại gần cảm biến khoảng </a:t>
            </a:r>
            <a:r>
              <a:rPr lang="vi-VN">
                <a:latin typeface="Arial (Body)"/>
                <a:ea typeface="Calibri" panose="020F0502020204030204" pitchFamily="34" charset="0"/>
                <a:cs typeface="Times New Roman" panose="02020603050405020304" pitchFamily="18" charset="0"/>
              </a:rPr>
              <a:t>2s</a:t>
            </a:r>
            <a:r>
              <a:rPr lang="en-US">
                <a:latin typeface="Arial (Body)"/>
                <a:ea typeface="Calibri" panose="020F0502020204030204" pitchFamily="34" charset="0"/>
                <a:cs typeface="Times New Roman" panose="02020603050405020304" pitchFamily="18" charset="0"/>
              </a:rPr>
              <a:t>. </a:t>
            </a:r>
            <a:endParaRPr lang="en-US">
              <a:effectLst/>
              <a:latin typeface="Arial (Body)"/>
              <a:ea typeface="Calibri" panose="020F0502020204030204" pitchFamily="34" charset="0"/>
              <a:cs typeface="Times New Roman" panose="02020603050405020304" pitchFamily="18" charset="0"/>
            </a:endParaRPr>
          </a:p>
        </p:txBody>
      </p:sp>
      <p:sp>
        <p:nvSpPr>
          <p:cNvPr id="20" name="Rectangle 19"/>
          <p:cNvSpPr/>
          <p:nvPr/>
        </p:nvSpPr>
        <p:spPr>
          <a:xfrm>
            <a:off x="444646" y="1410220"/>
            <a:ext cx="6113476" cy="1338828"/>
          </a:xfrm>
          <a:prstGeom prst="rect">
            <a:avLst/>
          </a:prstGeom>
        </p:spPr>
        <p:txBody>
          <a:bodyPr wrap="square">
            <a:spAutoFit/>
          </a:bodyPr>
          <a:lstStyle/>
          <a:p>
            <a:pPr marL="226695" indent="226695" algn="just">
              <a:lnSpc>
                <a:spcPct val="150000"/>
              </a:lnSpc>
              <a:spcAft>
                <a:spcPts val="800"/>
              </a:spcAft>
            </a:pPr>
            <a:r>
              <a:rPr lang="fr-FR">
                <a:latin typeface="Arial (Body)"/>
                <a:ea typeface="Calibri" panose="020F0502020204030204" pitchFamily="34" charset="0"/>
                <a:cs typeface="Times New Roman" panose="02020603050405020304" pitchFamily="18" charset="0"/>
              </a:rPr>
              <a:t>Kết quả: Sau khoảng </a:t>
            </a:r>
            <a:r>
              <a:rPr lang="vi-VN">
                <a:latin typeface="Arial (Body)"/>
                <a:ea typeface="Calibri" panose="020F0502020204030204" pitchFamily="34" charset="0"/>
                <a:cs typeface="Times New Roman" panose="02020603050405020304" pitchFamily="18" charset="0"/>
              </a:rPr>
              <a:t>2s</a:t>
            </a:r>
            <a:r>
              <a:rPr lang="fr-FR">
                <a:latin typeface="Arial (Body)"/>
                <a:ea typeface="Calibri" panose="020F0502020204030204" pitchFamily="34" charset="0"/>
                <a:cs typeface="Times New Roman" panose="02020603050405020304" pitchFamily="18" charset="0"/>
              </a:rPr>
              <a:t> thì thiết bị ngắt hết nguồn điện của contactor. Trên giao diện có cảnh báo cháy và báo</a:t>
            </a:r>
            <a:r>
              <a:rPr lang="vi-VN">
                <a:latin typeface="Arial (Body)"/>
                <a:ea typeface="Calibri" panose="020F0502020204030204" pitchFamily="34" charset="0"/>
                <a:cs typeface="Times New Roman" panose="02020603050405020304" pitchFamily="18" charset="0"/>
              </a:rPr>
              <a:t>.</a:t>
            </a:r>
            <a:endParaRPr lang="en-US">
              <a:effectLst/>
              <a:latin typeface="Arial (Body)"/>
              <a:ea typeface="Calibri" panose="020F0502020204030204" pitchFamily="34" charset="0"/>
              <a:cs typeface="Times New Roman" panose="02020603050405020304" pitchFamily="18" charset="0"/>
            </a:endParaRPr>
          </a:p>
        </p:txBody>
      </p:sp>
      <p:sp>
        <p:nvSpPr>
          <p:cNvPr id="13" name="TextBox 12"/>
          <p:cNvSpPr txBox="1"/>
          <p:nvPr/>
        </p:nvSpPr>
        <p:spPr>
          <a:xfrm>
            <a:off x="952811" y="114830"/>
            <a:ext cx="10223824" cy="523220"/>
          </a:xfrm>
          <a:prstGeom prst="rect">
            <a:avLst/>
          </a:prstGeom>
          <a:noFill/>
        </p:spPr>
        <p:txBody>
          <a:bodyPr wrap="square" rtlCol="0">
            <a:spAutoFit/>
          </a:bodyPr>
          <a:lstStyle/>
          <a:p>
            <a:pPr lvl="0"/>
            <a:r>
              <a:rPr lang="en-US" sz="2800" b="1">
                <a:solidFill>
                  <a:schemeClr val="accent1">
                    <a:lumMod val="50000"/>
                  </a:schemeClr>
                </a:solidFill>
                <a:latin typeface="Arial (Body)"/>
                <a:cs typeface="Arial" panose="020B0604020202020204" pitchFamily="34" charset="0"/>
              </a:rPr>
              <a:t>3. </a:t>
            </a:r>
            <a:r>
              <a:rPr lang="fr-FR" sz="2800" b="1">
                <a:solidFill>
                  <a:schemeClr val="accent1">
                    <a:lumMod val="50000"/>
                  </a:schemeClr>
                </a:solidFill>
                <a:latin typeface="Arial (Body)"/>
              </a:rPr>
              <a:t>Triển khai lắp đặt và thử nghiệm</a:t>
            </a:r>
            <a:r>
              <a:rPr lang="vi-VN" sz="2800" b="1">
                <a:solidFill>
                  <a:schemeClr val="accent1">
                    <a:lumMod val="50000"/>
                  </a:schemeClr>
                </a:solidFill>
                <a:latin typeface="Arial (Body)"/>
              </a:rPr>
              <a:t> </a:t>
            </a:r>
            <a:r>
              <a:rPr lang="fr-FR" sz="2800" b="1">
                <a:solidFill>
                  <a:schemeClr val="accent1">
                    <a:lumMod val="50000"/>
                  </a:schemeClr>
                </a:solidFill>
                <a:latin typeface="Arial (Body)"/>
              </a:rPr>
              <a:t>hoạt động của thiết bị</a:t>
            </a:r>
            <a:endParaRPr lang="en-US" sz="2800" b="1">
              <a:solidFill>
                <a:schemeClr val="accent1">
                  <a:lumMod val="50000"/>
                </a:schemeClr>
              </a:solidFill>
              <a:latin typeface="Arial (Body)"/>
            </a:endParaRPr>
          </a:p>
        </p:txBody>
      </p:sp>
    </p:spTree>
    <p:extLst>
      <p:ext uri="{BB962C8B-B14F-4D97-AF65-F5344CB8AC3E}">
        <p14:creationId xmlns:p14="http://schemas.microsoft.com/office/powerpoint/2010/main" val="409123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grpId="0" nodeType="clickEffect">
                                  <p:stCondLst>
                                    <p:cond delay="0"/>
                                  </p:stCondLst>
                                  <p:childTnLst>
                                    <p:animEffect transition="out" filter="strips(downLeft)">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8" presetClass="exit" presetSubtype="12" fill="hold" nodeType="withEffect">
                                  <p:stCondLst>
                                    <p:cond delay="0"/>
                                  </p:stCondLst>
                                  <p:childTnLst>
                                    <p:animEffect transition="out" filter="strips(downLeft)">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8" presetClass="exit" presetSubtype="12" fill="hold" grpId="0" nodeType="withEffect">
                                  <p:stCondLst>
                                    <p:cond delay="0"/>
                                  </p:stCondLst>
                                  <p:childTnLst>
                                    <p:animEffect transition="out" filter="strips(downLeft)">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P spid="18"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6750" y="977811"/>
            <a:ext cx="9956800" cy="3728649"/>
          </a:xfrm>
          <a:prstGeom prst="rect">
            <a:avLst/>
          </a:prstGeom>
        </p:spPr>
        <p:txBody>
          <a:bodyPr wrap="square">
            <a:spAutoFit/>
          </a:bodyPr>
          <a:lstStyle/>
          <a:p>
            <a:pPr>
              <a:lnSpc>
                <a:spcPct val="150000"/>
              </a:lnSpc>
            </a:pPr>
            <a:r>
              <a:rPr lang="fr-FR" sz="2000">
                <a:latin typeface="Arial (Body)"/>
                <a:ea typeface="Calibri" panose="020F0502020204030204" pitchFamily="34" charset="0"/>
              </a:rPr>
              <a:t>Thực hiện nghiên cứu thiết kế thiết bị rơ-le số. Kiểm tra hoạt động của thiết bị cho thấy thiết bị hoạt động khá ổn định và dễ dàng kết nối mạng WiFi, đóng cắt contactor như mục tiêu đề ra. Bên cạnh đó nhóm thực hiện thử nghiệm với các tính năng:</a:t>
            </a:r>
          </a:p>
          <a:p>
            <a:pPr>
              <a:lnSpc>
                <a:spcPct val="150000"/>
              </a:lnSpc>
            </a:pPr>
            <a:r>
              <a:rPr lang="fr-FR" sz="2000">
                <a:latin typeface="Arial (Body)"/>
              </a:rPr>
              <a:t>Đọc dòng điện: </a:t>
            </a:r>
          </a:p>
          <a:p>
            <a:pPr>
              <a:lnSpc>
                <a:spcPct val="150000"/>
              </a:lnSpc>
            </a:pPr>
            <a:r>
              <a:rPr lang="fr-FR" sz="2000">
                <a:latin typeface="Arial (Body)"/>
              </a:rPr>
              <a:t>Hoạt động của thiết bị khi có sự cố quá dòng: </a:t>
            </a:r>
          </a:p>
          <a:p>
            <a:pPr>
              <a:lnSpc>
                <a:spcPct val="150000"/>
              </a:lnSpc>
            </a:pPr>
            <a:r>
              <a:rPr lang="fr-FR" sz="2000">
                <a:latin typeface="Arial (Body)"/>
              </a:rPr>
              <a:t>Hoạt động của thiết bị khi có sự cố ngắn mạch: </a:t>
            </a:r>
          </a:p>
          <a:p>
            <a:pPr>
              <a:lnSpc>
                <a:spcPct val="150000"/>
              </a:lnSpc>
            </a:pPr>
            <a:r>
              <a:rPr lang="fr-FR" sz="2000">
                <a:latin typeface="Arial (Body)"/>
              </a:rPr>
              <a:t>Đo nhiệt độ: </a:t>
            </a:r>
          </a:p>
          <a:p>
            <a:pPr>
              <a:lnSpc>
                <a:spcPct val="150000"/>
              </a:lnSpc>
            </a:pPr>
            <a:r>
              <a:rPr lang="fr-FR" sz="2000">
                <a:latin typeface="Arial (Body)"/>
              </a:rPr>
              <a:t>Hoạt động của thiết bị khi có sự cố cháy</a:t>
            </a:r>
            <a:endParaRPr lang="en-US" sz="2000">
              <a:latin typeface="Arial (Body)"/>
            </a:endParaRPr>
          </a:p>
        </p:txBody>
      </p:sp>
      <p:sp>
        <p:nvSpPr>
          <p:cNvPr id="6" name="Rectangle 5"/>
          <p:cNvSpPr/>
          <p:nvPr/>
        </p:nvSpPr>
        <p:spPr>
          <a:xfrm>
            <a:off x="447675" y="5046221"/>
            <a:ext cx="10579100" cy="1420325"/>
          </a:xfrm>
          <a:prstGeom prst="rect">
            <a:avLst/>
          </a:prstGeom>
        </p:spPr>
        <p:txBody>
          <a:bodyPr wrap="square">
            <a:spAutoFit/>
          </a:bodyPr>
          <a:lstStyle/>
          <a:p>
            <a:pPr marL="226695" algn="just" fontAlgn="base">
              <a:lnSpc>
                <a:spcPct val="150000"/>
              </a:lnSpc>
              <a:spcAft>
                <a:spcPts val="0"/>
              </a:spcAft>
            </a:pPr>
            <a:r>
              <a:rPr lang="fr-FR" sz="2000">
                <a:latin typeface="Arial (Body)"/>
                <a:ea typeface="Times New Roman" panose="02020603050405020304" pitchFamily="18" charset="0"/>
              </a:rPr>
              <a:t>Kết quả nghiên cứu nhưng bằng sự kiên trì và nỗ lực, đến cuối cùng đề tài đã được hoàn thành. Quá trình theo dõi cho thấy kết quả thử nghiệm khả quan, có tiềm năng để phát triển và ứng dụng rộng rãi với phạm vi và quy mô lớn hơn.</a:t>
            </a:r>
            <a:endParaRPr lang="en-US" sz="2000">
              <a:effectLst/>
              <a:latin typeface="Arial (Body)"/>
              <a:ea typeface="Times New Roman" panose="02020603050405020304" pitchFamily="18" charset="0"/>
            </a:endParaRPr>
          </a:p>
        </p:txBody>
      </p:sp>
      <p:sp>
        <p:nvSpPr>
          <p:cNvPr id="7" name="TextBox 6"/>
          <p:cNvSpPr txBox="1"/>
          <p:nvPr/>
        </p:nvSpPr>
        <p:spPr>
          <a:xfrm>
            <a:off x="952811" y="114830"/>
            <a:ext cx="10223824" cy="523220"/>
          </a:xfrm>
          <a:prstGeom prst="rect">
            <a:avLst/>
          </a:prstGeom>
          <a:noFill/>
        </p:spPr>
        <p:txBody>
          <a:bodyPr wrap="square" rtlCol="0">
            <a:spAutoFit/>
          </a:bodyPr>
          <a:lstStyle/>
          <a:p>
            <a:pPr lvl="0"/>
            <a:r>
              <a:rPr lang="vi-VN" sz="2800" b="1">
                <a:solidFill>
                  <a:schemeClr val="accent1">
                    <a:lumMod val="50000"/>
                  </a:schemeClr>
                </a:solidFill>
                <a:latin typeface="Arial (Body)"/>
                <a:cs typeface="Arial" panose="020B0604020202020204" pitchFamily="34" charset="0"/>
              </a:rPr>
              <a:t>4</a:t>
            </a:r>
            <a:r>
              <a:rPr lang="en-US" sz="2800" b="1">
                <a:solidFill>
                  <a:schemeClr val="accent1">
                    <a:lumMod val="50000"/>
                  </a:schemeClr>
                </a:solidFill>
                <a:latin typeface="Arial (Body)"/>
                <a:cs typeface="Arial" panose="020B0604020202020204" pitchFamily="34" charset="0"/>
              </a:rPr>
              <a:t>. </a:t>
            </a:r>
            <a:r>
              <a:rPr lang="vi-VN" sz="2800" b="1">
                <a:solidFill>
                  <a:schemeClr val="accent1">
                    <a:lumMod val="50000"/>
                  </a:schemeClr>
                </a:solidFill>
                <a:latin typeface="Arial (Body)"/>
              </a:rPr>
              <a:t>Kết luận</a:t>
            </a:r>
            <a:endParaRPr lang="en-US" sz="2800" b="1">
              <a:solidFill>
                <a:schemeClr val="accent1">
                  <a:lumMod val="50000"/>
                </a:schemeClr>
              </a:solidFill>
              <a:latin typeface="Arial (Body)"/>
            </a:endParaRPr>
          </a:p>
        </p:txBody>
      </p:sp>
    </p:spTree>
    <p:extLst>
      <p:ext uri="{BB962C8B-B14F-4D97-AF65-F5344CB8AC3E}">
        <p14:creationId xmlns:p14="http://schemas.microsoft.com/office/powerpoint/2010/main" val="2997970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ó thể là hình ảnh về bầu trời và văn bản cho biết '國 Media HaUl @fitmedia.haui KẾ HOACH ĐÀO TAO TƯ04/04 ĐỐI VỚI KHÓA K14: 04/04/2022 ĐẾN 17/04/2022: NHÀ TRƯỜNG TỔ CHỨC DAY HOc TRƯC TUYẾN VỚI CHO TOÀN BỘ CÁC LỚP TỪ18/04/2022 NHÀ TRƯỜNG CHỨC DẠY HỌC TRỰC TIẾP CHO TOÀN BÔ CÁC LỚP ĐỐI VỚI KHÓA K15: NHÀ TRƯỜNG CHỨC HỌC TIẾP CHO TOÀN BÔ CÁC ĐÔI 16 +CAC LỚP Hoc TẠI NỘI: CÁC NỘI DUNG LÝ THUYẾT HỌC TRỰC TUYẾN, CÁC NỘI DUNG THỰC HÀNH HỌC THEO HOACH CỦA KHOA +CÁC LỚP HỌC NAM: NHÀ TRƯỜNG TỔ CHỨC DẠY HỌC TRỰC TIẾP CHO TOÀN BỘ CÁC LỚP'"/>
          <p:cNvPicPr>
            <a:picLocks noChangeAspect="1" noChangeArrowheads="1"/>
          </p:cNvPicPr>
          <p:nvPr/>
        </p:nvPicPr>
        <p:blipFill rotWithShape="1">
          <a:blip r:embed="rId2">
            <a:extLst>
              <a:ext uri="{28A0092B-C50C-407E-A947-70E740481C1C}">
                <a14:useLocalDpi xmlns:a14="http://schemas.microsoft.com/office/drawing/2010/main" val="0"/>
              </a:ext>
            </a:extLst>
          </a:blip>
          <a:srcRect b="37082"/>
          <a:stretch/>
        </p:blipFill>
        <p:spPr bwMode="auto">
          <a:xfrm>
            <a:off x="0" y="-18738"/>
            <a:ext cx="12192000" cy="68767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5917254"/>
            <a:ext cx="12191999" cy="954107"/>
          </a:xfrm>
          <a:prstGeom prst="rect">
            <a:avLst/>
          </a:prstGeom>
          <a:gradFill>
            <a:gsLst>
              <a:gs pos="0">
                <a:schemeClr val="accent1">
                  <a:lumMod val="5000"/>
                  <a:lumOff val="95000"/>
                  <a:alpha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2800" b="1" dirty="0">
                <a:solidFill>
                  <a:srgbClr val="FF0000"/>
                </a:solidFill>
                <a:latin typeface="Times New Roman" pitchFamily="18" charset="0"/>
                <a:cs typeface="Times New Roman" pitchFamily="18" charset="0"/>
              </a:rPr>
              <a:t>CẢM ƠN QUÝ THẦY CÔ VÀ CÁC BẠN </a:t>
            </a:r>
          </a:p>
          <a:p>
            <a:pPr algn="ctr"/>
            <a:r>
              <a:rPr lang="en-US" sz="2800" b="1" dirty="0">
                <a:solidFill>
                  <a:srgbClr val="FF0000"/>
                </a:solidFill>
                <a:latin typeface="Times New Roman" pitchFamily="18" charset="0"/>
                <a:cs typeface="Times New Roman" pitchFamily="18" charset="0"/>
              </a:rPr>
              <a:t>ĐÃ LẮNG NGHE</a:t>
            </a:r>
          </a:p>
        </p:txBody>
      </p:sp>
    </p:spTree>
    <p:extLst>
      <p:ext uri="{BB962C8B-B14F-4D97-AF65-F5344CB8AC3E}">
        <p14:creationId xmlns:p14="http://schemas.microsoft.com/office/powerpoint/2010/main" val="21867136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5000"/>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366423" y="237227"/>
            <a:ext cx="4197928"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1. Giới thiệu chung</a:t>
            </a:r>
          </a:p>
        </p:txBody>
      </p:sp>
      <p:sp>
        <p:nvSpPr>
          <p:cNvPr id="5" name="Rectangle 4"/>
          <p:cNvSpPr/>
          <p:nvPr/>
        </p:nvSpPr>
        <p:spPr>
          <a:xfrm>
            <a:off x="1052989" y="1149820"/>
            <a:ext cx="7717177" cy="487506"/>
          </a:xfrm>
          <a:prstGeom prst="rect">
            <a:avLst/>
          </a:prstGeom>
        </p:spPr>
        <p:txBody>
          <a:bodyPr wrap="none">
            <a:spAutoFit/>
          </a:bodyPr>
          <a:lstStyle/>
          <a:p>
            <a:pPr>
              <a:lnSpc>
                <a:spcPct val="107000"/>
              </a:lnSpc>
              <a:spcAft>
                <a:spcPts val="800"/>
              </a:spcAft>
            </a:pPr>
            <a:r>
              <a:rPr lang="en-US" sz="2400">
                <a:solidFill>
                  <a:srgbClr val="333333"/>
                </a:solidFill>
                <a:latin typeface="Arial" panose="020B0604020202020204" pitchFamily="34" charset="0"/>
                <a:ea typeface="Calibri" panose="020F0502020204030204" pitchFamily="34" charset="0"/>
                <a:cs typeface="Arial" panose="020B0604020202020204" pitchFamily="34" charset="0"/>
              </a:rPr>
              <a:t>Một số sự cố nguy hiểm gây cháy nổ đáng kể đến như:</a:t>
            </a:r>
            <a:endParaRPr lang="en-US" sz="2400">
              <a:effectLst/>
              <a:latin typeface="Arial" panose="020B0604020202020204" pitchFamily="34" charset="0"/>
              <a:ea typeface="Calibri" panose="020F0502020204030204" pitchFamily="34" charset="0"/>
              <a:cs typeface="Arial" panose="020B0604020202020204" pitchFamily="34" charset="0"/>
            </a:endParaRPr>
          </a:p>
        </p:txBody>
      </p:sp>
      <p:sp>
        <p:nvSpPr>
          <p:cNvPr id="6" name="TextBox 5"/>
          <p:cNvSpPr txBox="1"/>
          <p:nvPr/>
        </p:nvSpPr>
        <p:spPr>
          <a:xfrm>
            <a:off x="9514482" y="9659831"/>
            <a:ext cx="2448864" cy="369332"/>
          </a:xfrm>
          <a:prstGeom prst="rect">
            <a:avLst/>
          </a:prstGeom>
          <a:noFill/>
        </p:spPr>
        <p:txBody>
          <a:bodyPr wrap="square" rtlCol="0">
            <a:spAutoFit/>
          </a:bodyPr>
          <a:lstStyle/>
          <a:p>
            <a:r>
              <a:rPr lang="en-US"/>
              <a:t>Sự cố quá tải</a:t>
            </a:r>
          </a:p>
        </p:txBody>
      </p:sp>
      <p:pic>
        <p:nvPicPr>
          <p:cNvPr id="1030" name="Picture 6" descr="Ngắn mạch là gì? Các hiện tượng ngắn mạch và cách khắc phụ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6423" y="2417614"/>
            <a:ext cx="4720210" cy="32911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878519" y="5843565"/>
            <a:ext cx="2877312" cy="369332"/>
          </a:xfrm>
          <a:prstGeom prst="rect">
            <a:avLst/>
          </a:prstGeom>
          <a:noFill/>
        </p:spPr>
        <p:txBody>
          <a:bodyPr wrap="square" rtlCol="0">
            <a:spAutoFit/>
          </a:bodyPr>
          <a:lstStyle/>
          <a:p>
            <a:r>
              <a:rPr lang="en-US"/>
              <a:t>Sự cố ngắn mạch</a:t>
            </a:r>
          </a:p>
        </p:txBody>
      </p:sp>
      <p:sp>
        <p:nvSpPr>
          <p:cNvPr id="8" name="TextBox 7"/>
          <p:cNvSpPr txBox="1"/>
          <p:nvPr/>
        </p:nvSpPr>
        <p:spPr>
          <a:xfrm>
            <a:off x="6583680" y="2538631"/>
            <a:ext cx="5608320" cy="2554545"/>
          </a:xfrm>
          <a:prstGeom prst="rect">
            <a:avLst/>
          </a:prstGeom>
          <a:noFill/>
        </p:spPr>
        <p:txBody>
          <a:bodyPr wrap="square" rtlCol="0">
            <a:spAutoFit/>
          </a:bodyPr>
          <a:lstStyle/>
          <a:p>
            <a:pPr marL="342900" indent="-342900">
              <a:buFont typeface="Wingdings" panose="05000000000000000000" pitchFamily="2" charset="2"/>
              <a:buChar char="v"/>
            </a:pPr>
            <a:r>
              <a:rPr lang="vi-VN" sz="2000">
                <a:latin typeface="Arial" panose="020B0604020202020204" pitchFamily="34" charset="0"/>
                <a:cs typeface="Arial" panose="020B0604020202020204" pitchFamily="34" charset="0"/>
              </a:rPr>
              <a:t>Nguyên nhân </a:t>
            </a:r>
            <a:endParaRPr lang="en-US" sz="2000">
              <a:latin typeface="Arial" panose="020B0604020202020204" pitchFamily="34" charset="0"/>
              <a:cs typeface="Arial" panose="020B0604020202020204" pitchFamily="34" charset="0"/>
            </a:endParaRPr>
          </a:p>
          <a:p>
            <a:pPr marL="285750" indent="-285750">
              <a:buFontTx/>
              <a:buChar char="-"/>
            </a:pPr>
            <a:r>
              <a:rPr lang="en-US" sz="2000">
                <a:latin typeface="Arial" panose="020B0604020202020204" pitchFamily="34" charset="0"/>
                <a:cs typeface="Arial" panose="020B0604020202020204" pitchFamily="34" charset="0"/>
              </a:rPr>
              <a:t>D</a:t>
            </a:r>
            <a:r>
              <a:rPr lang="vi-VN" sz="2000">
                <a:latin typeface="Arial" panose="020B0604020202020204" pitchFamily="34" charset="0"/>
                <a:cs typeface="Arial" panose="020B0604020202020204" pitchFamily="34" charset="0"/>
              </a:rPr>
              <a:t>o cách điện bị hỏng: </a:t>
            </a:r>
            <a:endParaRPr lang="en-US" sz="2000">
              <a:latin typeface="Arial" panose="020B0604020202020204" pitchFamily="34" charset="0"/>
              <a:cs typeface="Arial" panose="020B0604020202020204" pitchFamily="34" charset="0"/>
            </a:endParaRPr>
          </a:p>
          <a:p>
            <a:pPr marL="285750" indent="-285750">
              <a:buFontTx/>
              <a:buChar char="-"/>
            </a:pPr>
            <a:r>
              <a:rPr lang="en-US" sz="2000">
                <a:latin typeface="Arial" panose="020B0604020202020204" pitchFamily="34" charset="0"/>
                <a:cs typeface="Arial" panose="020B0604020202020204" pitchFamily="34" charset="0"/>
              </a:rPr>
              <a:t>C</a:t>
            </a:r>
            <a:r>
              <a:rPr lang="vi-VN" sz="2000">
                <a:latin typeface="Arial" panose="020B0604020202020204" pitchFamily="34" charset="0"/>
                <a:cs typeface="Arial" panose="020B0604020202020204" pitchFamily="34" charset="0"/>
              </a:rPr>
              <a:t>ó thể do con người ( khoan vít, đào đất… ) </a:t>
            </a:r>
            <a:endParaRPr lang="en-US" sz="2000">
              <a:latin typeface="Arial" panose="020B0604020202020204" pitchFamily="34" charset="0"/>
              <a:cs typeface="Arial" panose="020B0604020202020204" pitchFamily="34" charset="0"/>
            </a:endParaRPr>
          </a:p>
          <a:p>
            <a:pPr marL="285750" indent="-285750">
              <a:buFontTx/>
              <a:buChar char="-"/>
            </a:pPr>
            <a:r>
              <a:rPr lang="vi-VN" sz="2000">
                <a:latin typeface="Arial" panose="020B0604020202020204" pitchFamily="34" charset="0"/>
                <a:cs typeface="Arial" panose="020B0604020202020204" pitchFamily="34" charset="0"/>
              </a:rPr>
              <a:t>Sét đánh gây phóng điện </a:t>
            </a: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2000">
                <a:latin typeface="Arial" panose="020B0604020202020204" pitchFamily="34" charset="0"/>
                <a:cs typeface="Arial" panose="020B0604020202020204" pitchFamily="34" charset="0"/>
              </a:rPr>
              <a:t>Hậu quả </a:t>
            </a:r>
          </a:p>
          <a:p>
            <a:pPr marL="285750" indent="-285750">
              <a:buFontTx/>
              <a:buChar char="-"/>
            </a:pPr>
            <a:r>
              <a:rPr lang="en-US" sz="2000">
                <a:latin typeface="Arial" panose="020B0604020202020204" pitchFamily="34" charset="0"/>
                <a:cs typeface="Arial" panose="020B0604020202020204" pitchFamily="34" charset="0"/>
              </a:rPr>
              <a:t>Phát nóng cục bộ rất nhanh, gây cháy nổ</a:t>
            </a:r>
          </a:p>
          <a:p>
            <a:pPr marL="285750" indent="-285750">
              <a:buFontTx/>
              <a:buChar char="-"/>
            </a:pPr>
            <a:r>
              <a:rPr lang="en-US" sz="2000">
                <a:latin typeface="Arial" panose="020B0604020202020204" pitchFamily="34" charset="0"/>
                <a:cs typeface="Arial" panose="020B0604020202020204" pitchFamily="34" charset="0"/>
              </a:rPr>
              <a:t>Gây sụt áp lưới điện </a:t>
            </a:r>
          </a:p>
          <a:p>
            <a:pPr marL="285750" indent="-285750">
              <a:buFontTx/>
              <a:buChar char="-"/>
            </a:pPr>
            <a:r>
              <a:rPr lang="en-US" sz="2000">
                <a:latin typeface="Arial" panose="020B0604020202020204" pitchFamily="34" charset="0"/>
                <a:cs typeface="Arial" panose="020B0604020202020204" pitchFamily="34" charset="0"/>
              </a:rPr>
              <a:t>Gây mất ổn định hệ thống điện </a:t>
            </a:r>
          </a:p>
        </p:txBody>
      </p:sp>
      <p:pic>
        <p:nvPicPr>
          <p:cNvPr id="16" name="Picture 2" descr="Hậu quả của quá tải đòng điện như thế nà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959" y="2406525"/>
            <a:ext cx="4936674" cy="329111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583680" y="2538631"/>
            <a:ext cx="5608320" cy="2862322"/>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Nguyên nhân:</a:t>
            </a:r>
          </a:p>
          <a:p>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Sử dụng dây dẫn không đủ tải: </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Sử dụng 1 ổ cắm điện nối cho nhiều thiết bị điện: </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Lắp đặt thiết bị aptomat không đủ tải: </a:t>
            </a: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en-US" sz="2000">
                <a:latin typeface="Arial" panose="020B0604020202020204" pitchFamily="34" charset="0"/>
                <a:cs typeface="Arial" panose="020B0604020202020204" pitchFamily="34" charset="0"/>
              </a:rPr>
              <a:t>Hậu quả </a:t>
            </a:r>
          </a:p>
          <a:p>
            <a:pPr marL="285750" indent="-285750">
              <a:buFontTx/>
              <a:buChar char="-"/>
            </a:pPr>
            <a:r>
              <a:rPr lang="en-US" sz="2000">
                <a:latin typeface="Arial" panose="020B0604020202020204" pitchFamily="34" charset="0"/>
                <a:cs typeface="Arial" panose="020B0604020202020204" pitchFamily="34" charset="0"/>
              </a:rPr>
              <a:t>Cầu chỉ nhảy và mất hiện điện</a:t>
            </a:r>
          </a:p>
          <a:p>
            <a:pPr marL="285750" indent="-285750">
              <a:buFontTx/>
              <a:buChar char="-"/>
            </a:pPr>
            <a:r>
              <a:rPr lang="en-US" sz="2000">
                <a:latin typeface="Arial" panose="020B0604020202020204" pitchFamily="34" charset="0"/>
                <a:cs typeface="Arial" panose="020B0604020202020204" pitchFamily="34" charset="0"/>
              </a:rPr>
              <a:t>Những ổ cắm bắt đầu xuất hiện mùi khét. </a:t>
            </a:r>
          </a:p>
          <a:p>
            <a:r>
              <a:rPr lang="en-US" sz="2000">
                <a:latin typeface="Arial" panose="020B0604020202020204" pitchFamily="34" charset="0"/>
                <a:cs typeface="Arial" panose="020B0604020202020204" pitchFamily="34" charset="0"/>
              </a:rPr>
              <a:t>- Các thiết bị hoạt động yếu</a:t>
            </a:r>
          </a:p>
        </p:txBody>
      </p:sp>
      <p:sp>
        <p:nvSpPr>
          <p:cNvPr id="18" name="TextBox 17"/>
          <p:cNvSpPr txBox="1"/>
          <p:nvPr/>
        </p:nvSpPr>
        <p:spPr>
          <a:xfrm>
            <a:off x="2780983" y="5831840"/>
            <a:ext cx="2877312"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Sự cố quá dòng</a:t>
            </a:r>
          </a:p>
        </p:txBody>
      </p:sp>
    </p:spTree>
    <p:extLst>
      <p:ext uri="{BB962C8B-B14F-4D97-AF65-F5344CB8AC3E}">
        <p14:creationId xmlns:p14="http://schemas.microsoft.com/office/powerpoint/2010/main" val="18068004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1030"/>
                                        </p:tgtEl>
                                      </p:cBhvr>
                                    </p:animEffect>
                                    <p:set>
                                      <p:cBhvr>
                                        <p:cTn id="10" dur="1" fill="hold">
                                          <p:stCondLst>
                                            <p:cond delay="499"/>
                                          </p:stCondLst>
                                        </p:cTn>
                                        <p:tgtEl>
                                          <p:spTgt spid="1030"/>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366423" y="208652"/>
            <a:ext cx="4197928" cy="523220"/>
          </a:xfrm>
          <a:prstGeom prst="rect">
            <a:avLst/>
          </a:prstGeom>
          <a:noFill/>
        </p:spPr>
        <p:txBody>
          <a:bodyPr wrap="square" rtlCol="0">
            <a:spAutoFit/>
          </a:bodyPr>
          <a:lstStyle/>
          <a:p>
            <a:r>
              <a:rPr lang="en-US" sz="2800" b="1">
                <a:latin typeface="Arial (Body)"/>
                <a:cs typeface="Arial" panose="020B0604020202020204" pitchFamily="34" charset="0"/>
              </a:rPr>
              <a:t>1. Giới thiệu chung</a:t>
            </a:r>
          </a:p>
        </p:txBody>
      </p:sp>
      <p:sp>
        <p:nvSpPr>
          <p:cNvPr id="35" name="Google Shape;2593;p30">
            <a:extLst>
              <a:ext uri="{FF2B5EF4-FFF2-40B4-BE49-F238E27FC236}">
                <a16:creationId xmlns:a16="http://schemas.microsoft.com/office/drawing/2014/main" id="{71DE64C4-EECB-45CF-A20C-58B770057DEC}"/>
              </a:ext>
            </a:extLst>
          </p:cNvPr>
          <p:cNvSpPr/>
          <p:nvPr/>
        </p:nvSpPr>
        <p:spPr>
          <a:xfrm>
            <a:off x="1954760" y="3870397"/>
            <a:ext cx="267048" cy="267048"/>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kern="0">
              <a:solidFill>
                <a:srgbClr val="000000"/>
              </a:solidFill>
              <a:latin typeface="Arial (Body)"/>
              <a:cs typeface="Times New Roman" panose="02020603050405020304" pitchFamily="18" charset="0"/>
              <a:sym typeface="Arial"/>
            </a:endParaRPr>
          </a:p>
        </p:txBody>
      </p:sp>
      <p:sp>
        <p:nvSpPr>
          <p:cNvPr id="37" name="Google Shape;2604;p30">
            <a:extLst>
              <a:ext uri="{FF2B5EF4-FFF2-40B4-BE49-F238E27FC236}">
                <a16:creationId xmlns:a16="http://schemas.microsoft.com/office/drawing/2014/main" id="{3A42E3E1-DEB2-4F30-85EE-BEEDE35F62EF}"/>
              </a:ext>
            </a:extLst>
          </p:cNvPr>
          <p:cNvSpPr/>
          <p:nvPr/>
        </p:nvSpPr>
        <p:spPr>
          <a:xfrm>
            <a:off x="2029587" y="4250927"/>
            <a:ext cx="94175" cy="95520"/>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121900" tIns="121900" rIns="121900" bIns="121900" anchor="ctr" anchorCtr="0">
            <a:noAutofit/>
          </a:bodyPr>
          <a:lstStyle/>
          <a:p>
            <a:pPr defTabSz="1219170">
              <a:buClr>
                <a:srgbClr val="000000"/>
              </a:buClr>
            </a:pPr>
            <a:endParaRPr kern="0">
              <a:solidFill>
                <a:srgbClr val="000000"/>
              </a:solidFill>
              <a:latin typeface="Arial (Body)"/>
              <a:cs typeface="Times New Roman" panose="02020603050405020304" pitchFamily="18" charset="0"/>
              <a:sym typeface="Arial"/>
            </a:endParaRPr>
          </a:p>
        </p:txBody>
      </p:sp>
      <p:sp>
        <p:nvSpPr>
          <p:cNvPr id="38" name="Google Shape;2605;p30">
            <a:extLst>
              <a:ext uri="{FF2B5EF4-FFF2-40B4-BE49-F238E27FC236}">
                <a16:creationId xmlns:a16="http://schemas.microsoft.com/office/drawing/2014/main" id="{3AAB1CC9-782E-47A5-90EB-38479C0E415B}"/>
              </a:ext>
            </a:extLst>
          </p:cNvPr>
          <p:cNvSpPr/>
          <p:nvPr/>
        </p:nvSpPr>
        <p:spPr>
          <a:xfrm>
            <a:off x="2029587" y="4462496"/>
            <a:ext cx="94175" cy="94216"/>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121900" tIns="121900" rIns="121900" bIns="121900" anchor="ctr" anchorCtr="0">
            <a:noAutofit/>
          </a:bodyPr>
          <a:lstStyle/>
          <a:p>
            <a:pPr defTabSz="1219170">
              <a:buClr>
                <a:srgbClr val="000000"/>
              </a:buClr>
            </a:pPr>
            <a:endParaRPr kern="0">
              <a:solidFill>
                <a:srgbClr val="000000"/>
              </a:solidFill>
              <a:latin typeface="Arial (Body)"/>
              <a:cs typeface="Times New Roman" panose="02020603050405020304" pitchFamily="18" charset="0"/>
              <a:sym typeface="Arial"/>
            </a:endParaRPr>
          </a:p>
        </p:txBody>
      </p:sp>
      <p:sp>
        <p:nvSpPr>
          <p:cNvPr id="39" name="Google Shape;2606;p30">
            <a:extLst>
              <a:ext uri="{FF2B5EF4-FFF2-40B4-BE49-F238E27FC236}">
                <a16:creationId xmlns:a16="http://schemas.microsoft.com/office/drawing/2014/main" id="{8115285E-DA7E-41C2-BE9F-852329C89EDF}"/>
              </a:ext>
            </a:extLst>
          </p:cNvPr>
          <p:cNvSpPr/>
          <p:nvPr/>
        </p:nvSpPr>
        <p:spPr>
          <a:xfrm>
            <a:off x="2029587" y="4672762"/>
            <a:ext cx="94175" cy="95520"/>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121900" tIns="121900" rIns="121900" bIns="121900" anchor="ctr" anchorCtr="0">
            <a:noAutofit/>
          </a:bodyPr>
          <a:lstStyle/>
          <a:p>
            <a:pPr defTabSz="1219170">
              <a:buClr>
                <a:srgbClr val="000000"/>
              </a:buClr>
            </a:pPr>
            <a:endParaRPr kern="0">
              <a:solidFill>
                <a:srgbClr val="000000"/>
              </a:solidFill>
              <a:latin typeface="Arial (Body)"/>
              <a:cs typeface="Times New Roman" panose="02020603050405020304" pitchFamily="18" charset="0"/>
              <a:sym typeface="Arial"/>
            </a:endParaRPr>
          </a:p>
        </p:txBody>
      </p:sp>
      <p:sp>
        <p:nvSpPr>
          <p:cNvPr id="40" name="Google Shape;2607;p30">
            <a:extLst>
              <a:ext uri="{FF2B5EF4-FFF2-40B4-BE49-F238E27FC236}">
                <a16:creationId xmlns:a16="http://schemas.microsoft.com/office/drawing/2014/main" id="{C6CCD1B5-E68A-40FF-BE33-9951DB0FFCDA}"/>
              </a:ext>
            </a:extLst>
          </p:cNvPr>
          <p:cNvSpPr/>
          <p:nvPr/>
        </p:nvSpPr>
        <p:spPr>
          <a:xfrm>
            <a:off x="2029587" y="4884331"/>
            <a:ext cx="94175" cy="94216"/>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121900" tIns="121900" rIns="121900" bIns="121900" anchor="ctr" anchorCtr="0">
            <a:noAutofit/>
          </a:bodyPr>
          <a:lstStyle/>
          <a:p>
            <a:pPr defTabSz="1219170">
              <a:buClr>
                <a:srgbClr val="000000"/>
              </a:buClr>
            </a:pPr>
            <a:endParaRPr kern="0">
              <a:solidFill>
                <a:srgbClr val="000000"/>
              </a:solidFill>
              <a:latin typeface="Arial (Body)"/>
              <a:cs typeface="Times New Roman" panose="02020603050405020304" pitchFamily="18" charset="0"/>
              <a:sym typeface="Arial"/>
            </a:endParaRPr>
          </a:p>
        </p:txBody>
      </p:sp>
      <p:sp>
        <p:nvSpPr>
          <p:cNvPr id="41" name="Google Shape;2637;p30">
            <a:extLst>
              <a:ext uri="{FF2B5EF4-FFF2-40B4-BE49-F238E27FC236}">
                <a16:creationId xmlns:a16="http://schemas.microsoft.com/office/drawing/2014/main" id="{6E5B7080-4BB7-41FA-97EB-4E820F237B51}"/>
              </a:ext>
            </a:extLst>
          </p:cNvPr>
          <p:cNvSpPr/>
          <p:nvPr/>
        </p:nvSpPr>
        <p:spPr>
          <a:xfrm>
            <a:off x="5748258" y="3035771"/>
            <a:ext cx="94216" cy="95520"/>
          </a:xfrm>
          <a:custGeom>
            <a:avLst/>
            <a:gdLst/>
            <a:ahLst/>
            <a:cxnLst/>
            <a:rect l="l" t="t" r="r" b="b"/>
            <a:pathLst>
              <a:path w="2313" h="2345" extrusionOk="0">
                <a:moveTo>
                  <a:pt x="1173" y="1"/>
                </a:moveTo>
                <a:cubicBezTo>
                  <a:pt x="508" y="1"/>
                  <a:pt x="1" y="539"/>
                  <a:pt x="1" y="1172"/>
                </a:cubicBezTo>
                <a:cubicBezTo>
                  <a:pt x="1" y="1806"/>
                  <a:pt x="508" y="2344"/>
                  <a:pt x="1173" y="2344"/>
                </a:cubicBezTo>
                <a:cubicBezTo>
                  <a:pt x="1806" y="2344"/>
                  <a:pt x="2313" y="1806"/>
                  <a:pt x="2313" y="1172"/>
                </a:cubicBezTo>
                <a:cubicBezTo>
                  <a:pt x="2313" y="539"/>
                  <a:pt x="1806" y="1"/>
                  <a:pt x="1173" y="1"/>
                </a:cubicBezTo>
                <a:close/>
              </a:path>
            </a:pathLst>
          </a:custGeom>
          <a:solidFill>
            <a:srgbClr val="30475E"/>
          </a:solidFill>
          <a:ln>
            <a:noFill/>
          </a:ln>
        </p:spPr>
        <p:txBody>
          <a:bodyPr spcFirstLastPara="1" wrap="square" lIns="121900" tIns="121900" rIns="121900" bIns="121900" anchor="ctr" anchorCtr="0">
            <a:noAutofit/>
          </a:bodyPr>
          <a:lstStyle/>
          <a:p>
            <a:pPr defTabSz="1219170">
              <a:buClr>
                <a:srgbClr val="000000"/>
              </a:buClr>
            </a:pPr>
            <a:endParaRPr kern="0">
              <a:solidFill>
                <a:srgbClr val="000000"/>
              </a:solidFill>
              <a:latin typeface="Arial (Body)"/>
              <a:cs typeface="Times New Roman" panose="02020603050405020304" pitchFamily="18" charset="0"/>
              <a:sym typeface="Arial"/>
            </a:endParaRPr>
          </a:p>
        </p:txBody>
      </p:sp>
      <p:sp>
        <p:nvSpPr>
          <p:cNvPr id="42" name="Google Shape;2638;p30">
            <a:extLst>
              <a:ext uri="{FF2B5EF4-FFF2-40B4-BE49-F238E27FC236}">
                <a16:creationId xmlns:a16="http://schemas.microsoft.com/office/drawing/2014/main" id="{2A1B1AF9-9874-4135-94A8-5209A77B176F}"/>
              </a:ext>
            </a:extLst>
          </p:cNvPr>
          <p:cNvSpPr/>
          <p:nvPr/>
        </p:nvSpPr>
        <p:spPr>
          <a:xfrm>
            <a:off x="5748258" y="3247340"/>
            <a:ext cx="94216" cy="94216"/>
          </a:xfrm>
          <a:custGeom>
            <a:avLst/>
            <a:gdLst/>
            <a:ahLst/>
            <a:cxnLst/>
            <a:rect l="l" t="t" r="r" b="b"/>
            <a:pathLst>
              <a:path w="2313" h="2313" extrusionOk="0">
                <a:moveTo>
                  <a:pt x="1173" y="0"/>
                </a:moveTo>
                <a:cubicBezTo>
                  <a:pt x="508" y="0"/>
                  <a:pt x="1" y="507"/>
                  <a:pt x="1" y="1172"/>
                </a:cubicBezTo>
                <a:cubicBezTo>
                  <a:pt x="1" y="1806"/>
                  <a:pt x="508" y="2312"/>
                  <a:pt x="1173" y="2312"/>
                </a:cubicBezTo>
                <a:cubicBezTo>
                  <a:pt x="1806" y="2312"/>
                  <a:pt x="2313" y="1806"/>
                  <a:pt x="2313" y="1172"/>
                </a:cubicBezTo>
                <a:cubicBezTo>
                  <a:pt x="2313" y="507"/>
                  <a:pt x="1806" y="0"/>
                  <a:pt x="1173" y="0"/>
                </a:cubicBezTo>
                <a:close/>
              </a:path>
            </a:pathLst>
          </a:custGeom>
          <a:solidFill>
            <a:srgbClr val="30475E"/>
          </a:solidFill>
          <a:ln>
            <a:noFill/>
          </a:ln>
        </p:spPr>
        <p:txBody>
          <a:bodyPr spcFirstLastPara="1" wrap="square" lIns="121900" tIns="121900" rIns="121900" bIns="121900" anchor="ctr" anchorCtr="0">
            <a:noAutofit/>
          </a:bodyPr>
          <a:lstStyle/>
          <a:p>
            <a:pPr defTabSz="1219170">
              <a:buClr>
                <a:srgbClr val="000000"/>
              </a:buClr>
            </a:pPr>
            <a:endParaRPr kern="0">
              <a:solidFill>
                <a:srgbClr val="000000"/>
              </a:solidFill>
              <a:latin typeface="Arial (Body)"/>
              <a:cs typeface="Times New Roman" panose="02020603050405020304" pitchFamily="18" charset="0"/>
              <a:sym typeface="Arial"/>
            </a:endParaRPr>
          </a:p>
        </p:txBody>
      </p:sp>
      <p:sp>
        <p:nvSpPr>
          <p:cNvPr id="43" name="Google Shape;2639;p30">
            <a:extLst>
              <a:ext uri="{FF2B5EF4-FFF2-40B4-BE49-F238E27FC236}">
                <a16:creationId xmlns:a16="http://schemas.microsoft.com/office/drawing/2014/main" id="{A1BD330A-3D5C-4514-B2D8-A356CBBCBF58}"/>
              </a:ext>
            </a:extLst>
          </p:cNvPr>
          <p:cNvSpPr/>
          <p:nvPr/>
        </p:nvSpPr>
        <p:spPr>
          <a:xfrm>
            <a:off x="5748258" y="3457605"/>
            <a:ext cx="94216" cy="95479"/>
          </a:xfrm>
          <a:custGeom>
            <a:avLst/>
            <a:gdLst/>
            <a:ahLst/>
            <a:cxnLst/>
            <a:rect l="l" t="t" r="r" b="b"/>
            <a:pathLst>
              <a:path w="2313" h="2344" extrusionOk="0">
                <a:moveTo>
                  <a:pt x="1173" y="0"/>
                </a:moveTo>
                <a:cubicBezTo>
                  <a:pt x="508" y="0"/>
                  <a:pt x="1" y="539"/>
                  <a:pt x="1" y="1172"/>
                </a:cubicBezTo>
                <a:cubicBezTo>
                  <a:pt x="1" y="1806"/>
                  <a:pt x="508" y="2344"/>
                  <a:pt x="1173" y="2344"/>
                </a:cubicBezTo>
                <a:cubicBezTo>
                  <a:pt x="1806" y="2344"/>
                  <a:pt x="2313" y="1806"/>
                  <a:pt x="2313" y="1172"/>
                </a:cubicBezTo>
                <a:cubicBezTo>
                  <a:pt x="2313" y="539"/>
                  <a:pt x="1806" y="0"/>
                  <a:pt x="1173" y="0"/>
                </a:cubicBezTo>
                <a:close/>
              </a:path>
            </a:pathLst>
          </a:custGeom>
          <a:solidFill>
            <a:srgbClr val="30475E"/>
          </a:solidFill>
          <a:ln>
            <a:noFill/>
          </a:ln>
        </p:spPr>
        <p:txBody>
          <a:bodyPr spcFirstLastPara="1" wrap="square" lIns="121900" tIns="121900" rIns="121900" bIns="121900" anchor="ctr" anchorCtr="0">
            <a:noAutofit/>
          </a:bodyPr>
          <a:lstStyle/>
          <a:p>
            <a:pPr defTabSz="1219170">
              <a:buClr>
                <a:srgbClr val="000000"/>
              </a:buClr>
            </a:pPr>
            <a:endParaRPr kern="0">
              <a:solidFill>
                <a:srgbClr val="000000"/>
              </a:solidFill>
              <a:latin typeface="Arial (Body)"/>
              <a:cs typeface="Times New Roman" panose="02020603050405020304" pitchFamily="18" charset="0"/>
              <a:sym typeface="Arial"/>
            </a:endParaRPr>
          </a:p>
        </p:txBody>
      </p:sp>
      <p:sp>
        <p:nvSpPr>
          <p:cNvPr id="44" name="Google Shape;2640;p30">
            <a:extLst>
              <a:ext uri="{FF2B5EF4-FFF2-40B4-BE49-F238E27FC236}">
                <a16:creationId xmlns:a16="http://schemas.microsoft.com/office/drawing/2014/main" id="{DAB51FB3-F779-4F7A-ABF6-2F50F93961CD}"/>
              </a:ext>
            </a:extLst>
          </p:cNvPr>
          <p:cNvSpPr/>
          <p:nvPr/>
        </p:nvSpPr>
        <p:spPr>
          <a:xfrm>
            <a:off x="5748258" y="3669174"/>
            <a:ext cx="94216" cy="94175"/>
          </a:xfrm>
          <a:custGeom>
            <a:avLst/>
            <a:gdLst/>
            <a:ahLst/>
            <a:cxnLst/>
            <a:rect l="l" t="t" r="r" b="b"/>
            <a:pathLst>
              <a:path w="2313" h="2312" extrusionOk="0">
                <a:moveTo>
                  <a:pt x="1173" y="0"/>
                </a:moveTo>
                <a:cubicBezTo>
                  <a:pt x="508" y="0"/>
                  <a:pt x="1" y="507"/>
                  <a:pt x="1" y="1172"/>
                </a:cubicBezTo>
                <a:cubicBezTo>
                  <a:pt x="1" y="1805"/>
                  <a:pt x="508" y="2312"/>
                  <a:pt x="1173" y="2312"/>
                </a:cubicBezTo>
                <a:cubicBezTo>
                  <a:pt x="1806" y="2312"/>
                  <a:pt x="2313" y="1805"/>
                  <a:pt x="2313" y="1172"/>
                </a:cubicBezTo>
                <a:cubicBezTo>
                  <a:pt x="2313" y="507"/>
                  <a:pt x="1806" y="0"/>
                  <a:pt x="1173" y="0"/>
                </a:cubicBezTo>
                <a:close/>
              </a:path>
            </a:pathLst>
          </a:custGeom>
          <a:solidFill>
            <a:srgbClr val="30475E"/>
          </a:solidFill>
          <a:ln>
            <a:noFill/>
          </a:ln>
        </p:spPr>
        <p:txBody>
          <a:bodyPr spcFirstLastPara="1" wrap="square" lIns="121900" tIns="121900" rIns="121900" bIns="121900" anchor="ctr" anchorCtr="0">
            <a:noAutofit/>
          </a:bodyPr>
          <a:lstStyle/>
          <a:p>
            <a:pPr defTabSz="1219170">
              <a:buClr>
                <a:srgbClr val="000000"/>
              </a:buClr>
            </a:pPr>
            <a:endParaRPr kern="0">
              <a:solidFill>
                <a:srgbClr val="000000"/>
              </a:solidFill>
              <a:latin typeface="Arial (Body)"/>
              <a:cs typeface="Times New Roman" panose="02020603050405020304" pitchFamily="18" charset="0"/>
              <a:sym typeface="Arial"/>
            </a:endParaRPr>
          </a:p>
        </p:txBody>
      </p:sp>
      <p:sp>
        <p:nvSpPr>
          <p:cNvPr id="45" name="Google Shape;2641;p30">
            <a:extLst>
              <a:ext uri="{FF2B5EF4-FFF2-40B4-BE49-F238E27FC236}">
                <a16:creationId xmlns:a16="http://schemas.microsoft.com/office/drawing/2014/main" id="{F0A38678-5BEB-496C-AFBA-8565F5401FCF}"/>
              </a:ext>
            </a:extLst>
          </p:cNvPr>
          <p:cNvSpPr/>
          <p:nvPr/>
        </p:nvSpPr>
        <p:spPr>
          <a:xfrm>
            <a:off x="9092138" y="3858788"/>
            <a:ext cx="287700" cy="287699"/>
          </a:xfrm>
          <a:custGeom>
            <a:avLst/>
            <a:gdLst/>
            <a:ahLst/>
            <a:cxnLst/>
            <a:rect l="l" t="t" r="r" b="b"/>
            <a:pathLst>
              <a:path w="7063" h="7063" extrusionOk="0">
                <a:moveTo>
                  <a:pt x="3547" y="0"/>
                </a:moveTo>
                <a:cubicBezTo>
                  <a:pt x="1584" y="0"/>
                  <a:pt x="0" y="1584"/>
                  <a:pt x="0" y="3516"/>
                </a:cubicBezTo>
                <a:cubicBezTo>
                  <a:pt x="0" y="5479"/>
                  <a:pt x="1584" y="7063"/>
                  <a:pt x="3547" y="7063"/>
                </a:cubicBezTo>
                <a:cubicBezTo>
                  <a:pt x="5479" y="7063"/>
                  <a:pt x="7062" y="5479"/>
                  <a:pt x="7062" y="3516"/>
                </a:cubicBezTo>
                <a:cubicBezTo>
                  <a:pt x="7062" y="1584"/>
                  <a:pt x="5479" y="0"/>
                  <a:pt x="354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kern="0">
              <a:solidFill>
                <a:srgbClr val="000000"/>
              </a:solidFill>
              <a:latin typeface="Arial (Body)"/>
              <a:cs typeface="Times New Roman" panose="02020603050405020304" pitchFamily="18" charset="0"/>
              <a:sym typeface="Arial"/>
            </a:endParaRPr>
          </a:p>
        </p:txBody>
      </p:sp>
      <p:sp>
        <p:nvSpPr>
          <p:cNvPr id="46" name="Google Shape;2644;p30">
            <a:extLst>
              <a:ext uri="{FF2B5EF4-FFF2-40B4-BE49-F238E27FC236}">
                <a16:creationId xmlns:a16="http://schemas.microsoft.com/office/drawing/2014/main" id="{5C94196C-29F2-4448-A1B1-37419FFA245A}"/>
              </a:ext>
            </a:extLst>
          </p:cNvPr>
          <p:cNvSpPr/>
          <p:nvPr/>
        </p:nvSpPr>
        <p:spPr>
          <a:xfrm>
            <a:off x="9185010" y="4250927"/>
            <a:ext cx="95479" cy="95520"/>
          </a:xfrm>
          <a:custGeom>
            <a:avLst/>
            <a:gdLst/>
            <a:ahLst/>
            <a:cxnLst/>
            <a:rect l="l" t="t" r="r" b="b"/>
            <a:pathLst>
              <a:path w="2344" h="2345" extrusionOk="0">
                <a:moveTo>
                  <a:pt x="1172" y="1"/>
                </a:moveTo>
                <a:cubicBezTo>
                  <a:pt x="539" y="1"/>
                  <a:pt x="0" y="539"/>
                  <a:pt x="0" y="1173"/>
                </a:cubicBezTo>
                <a:cubicBezTo>
                  <a:pt x="0" y="1806"/>
                  <a:pt x="539" y="2344"/>
                  <a:pt x="1172" y="2344"/>
                </a:cubicBezTo>
                <a:cubicBezTo>
                  <a:pt x="1806" y="2344"/>
                  <a:pt x="2344" y="1806"/>
                  <a:pt x="2344" y="1173"/>
                </a:cubicBezTo>
                <a:cubicBezTo>
                  <a:pt x="2344" y="539"/>
                  <a:pt x="1806" y="1"/>
                  <a:pt x="1172" y="1"/>
                </a:cubicBezTo>
                <a:close/>
              </a:path>
            </a:pathLst>
          </a:custGeom>
          <a:solidFill>
            <a:srgbClr val="CECECE"/>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sp>
        <p:nvSpPr>
          <p:cNvPr id="47" name="Google Shape;2645;p30">
            <a:extLst>
              <a:ext uri="{FF2B5EF4-FFF2-40B4-BE49-F238E27FC236}">
                <a16:creationId xmlns:a16="http://schemas.microsoft.com/office/drawing/2014/main" id="{91474945-35A9-4808-B6EC-E413739C096B}"/>
              </a:ext>
            </a:extLst>
          </p:cNvPr>
          <p:cNvSpPr/>
          <p:nvPr/>
        </p:nvSpPr>
        <p:spPr>
          <a:xfrm>
            <a:off x="9185010" y="4462496"/>
            <a:ext cx="95479" cy="94216"/>
          </a:xfrm>
          <a:custGeom>
            <a:avLst/>
            <a:gdLst/>
            <a:ahLst/>
            <a:cxnLst/>
            <a:rect l="l" t="t" r="r" b="b"/>
            <a:pathLst>
              <a:path w="2344" h="2313" extrusionOk="0">
                <a:moveTo>
                  <a:pt x="1172" y="1"/>
                </a:moveTo>
                <a:cubicBezTo>
                  <a:pt x="539" y="1"/>
                  <a:pt x="0" y="507"/>
                  <a:pt x="0" y="1172"/>
                </a:cubicBezTo>
                <a:cubicBezTo>
                  <a:pt x="0" y="1806"/>
                  <a:pt x="539" y="2312"/>
                  <a:pt x="1172" y="2312"/>
                </a:cubicBezTo>
                <a:cubicBezTo>
                  <a:pt x="1806" y="2312"/>
                  <a:pt x="2344" y="1806"/>
                  <a:pt x="2344" y="1172"/>
                </a:cubicBezTo>
                <a:cubicBezTo>
                  <a:pt x="2344" y="507"/>
                  <a:pt x="1806" y="1"/>
                  <a:pt x="1172" y="1"/>
                </a:cubicBezTo>
                <a:close/>
              </a:path>
            </a:pathLst>
          </a:custGeom>
          <a:solidFill>
            <a:srgbClr val="CECECE"/>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sp>
        <p:nvSpPr>
          <p:cNvPr id="48" name="Google Shape;2646;p30">
            <a:extLst>
              <a:ext uri="{FF2B5EF4-FFF2-40B4-BE49-F238E27FC236}">
                <a16:creationId xmlns:a16="http://schemas.microsoft.com/office/drawing/2014/main" id="{55A30C43-9BEF-4D4C-8A4F-33935D47DFFF}"/>
              </a:ext>
            </a:extLst>
          </p:cNvPr>
          <p:cNvSpPr/>
          <p:nvPr/>
        </p:nvSpPr>
        <p:spPr>
          <a:xfrm>
            <a:off x="9185010" y="4672762"/>
            <a:ext cx="95479" cy="95520"/>
          </a:xfrm>
          <a:custGeom>
            <a:avLst/>
            <a:gdLst/>
            <a:ahLst/>
            <a:cxnLst/>
            <a:rect l="l" t="t" r="r" b="b"/>
            <a:pathLst>
              <a:path w="2344" h="2345" extrusionOk="0">
                <a:moveTo>
                  <a:pt x="1172" y="1"/>
                </a:moveTo>
                <a:cubicBezTo>
                  <a:pt x="539" y="1"/>
                  <a:pt x="0" y="539"/>
                  <a:pt x="0" y="1172"/>
                </a:cubicBezTo>
                <a:cubicBezTo>
                  <a:pt x="0" y="1806"/>
                  <a:pt x="539" y="2344"/>
                  <a:pt x="1172" y="2344"/>
                </a:cubicBezTo>
                <a:cubicBezTo>
                  <a:pt x="1806" y="2344"/>
                  <a:pt x="2344" y="1806"/>
                  <a:pt x="2344" y="1172"/>
                </a:cubicBezTo>
                <a:cubicBezTo>
                  <a:pt x="2344" y="539"/>
                  <a:pt x="1806" y="1"/>
                  <a:pt x="1172" y="1"/>
                </a:cubicBezTo>
                <a:close/>
              </a:path>
            </a:pathLst>
          </a:custGeom>
          <a:solidFill>
            <a:srgbClr val="CECECE"/>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sp>
        <p:nvSpPr>
          <p:cNvPr id="49" name="Google Shape;2647;p30">
            <a:extLst>
              <a:ext uri="{FF2B5EF4-FFF2-40B4-BE49-F238E27FC236}">
                <a16:creationId xmlns:a16="http://schemas.microsoft.com/office/drawing/2014/main" id="{42AA76CA-7205-449B-A9BE-CCF87E6F08A7}"/>
              </a:ext>
            </a:extLst>
          </p:cNvPr>
          <p:cNvSpPr/>
          <p:nvPr/>
        </p:nvSpPr>
        <p:spPr>
          <a:xfrm>
            <a:off x="9185010" y="4884331"/>
            <a:ext cx="95479" cy="94216"/>
          </a:xfrm>
          <a:custGeom>
            <a:avLst/>
            <a:gdLst/>
            <a:ahLst/>
            <a:cxnLst/>
            <a:rect l="l" t="t" r="r" b="b"/>
            <a:pathLst>
              <a:path w="2344" h="2313" extrusionOk="0">
                <a:moveTo>
                  <a:pt x="1172" y="0"/>
                </a:moveTo>
                <a:cubicBezTo>
                  <a:pt x="539" y="0"/>
                  <a:pt x="0" y="507"/>
                  <a:pt x="0" y="1172"/>
                </a:cubicBezTo>
                <a:cubicBezTo>
                  <a:pt x="0" y="1805"/>
                  <a:pt x="539" y="2312"/>
                  <a:pt x="1172" y="2312"/>
                </a:cubicBezTo>
                <a:cubicBezTo>
                  <a:pt x="1806" y="2312"/>
                  <a:pt x="2344" y="1805"/>
                  <a:pt x="2344" y="1172"/>
                </a:cubicBezTo>
                <a:cubicBezTo>
                  <a:pt x="2344" y="507"/>
                  <a:pt x="1806" y="0"/>
                  <a:pt x="1172" y="0"/>
                </a:cubicBezTo>
                <a:close/>
              </a:path>
            </a:pathLst>
          </a:custGeom>
          <a:solidFill>
            <a:srgbClr val="CECECE"/>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grpSp>
        <p:nvGrpSpPr>
          <p:cNvPr id="50" name="Group 49">
            <a:extLst>
              <a:ext uri="{FF2B5EF4-FFF2-40B4-BE49-F238E27FC236}">
                <a16:creationId xmlns:a16="http://schemas.microsoft.com/office/drawing/2014/main" id="{2FDB6EF5-D386-4FE3-ACDA-FEB63AD117B9}"/>
              </a:ext>
            </a:extLst>
          </p:cNvPr>
          <p:cNvGrpSpPr/>
          <p:nvPr/>
        </p:nvGrpSpPr>
        <p:grpSpPr>
          <a:xfrm>
            <a:off x="752475" y="3887179"/>
            <a:ext cx="10184988" cy="247536"/>
            <a:chOff x="838200" y="3972904"/>
            <a:chExt cx="10184988" cy="247536"/>
          </a:xfrm>
        </p:grpSpPr>
        <p:sp>
          <p:nvSpPr>
            <p:cNvPr id="51" name="Google Shape;2590;p30">
              <a:extLst>
                <a:ext uri="{FF2B5EF4-FFF2-40B4-BE49-F238E27FC236}">
                  <a16:creationId xmlns:a16="http://schemas.microsoft.com/office/drawing/2014/main" id="{0D4BFD69-46DD-43DC-8E63-0A56BE0B0231}"/>
                </a:ext>
              </a:extLst>
            </p:cNvPr>
            <p:cNvSpPr/>
            <p:nvPr/>
          </p:nvSpPr>
          <p:spPr>
            <a:xfrm>
              <a:off x="891585" y="4056983"/>
              <a:ext cx="10131603" cy="90347"/>
            </a:xfrm>
            <a:custGeom>
              <a:avLst/>
              <a:gdLst/>
              <a:ahLst/>
              <a:cxnLst/>
              <a:rect l="l" t="t" r="r" b="b"/>
              <a:pathLst>
                <a:path w="248730" h="2218" extrusionOk="0">
                  <a:moveTo>
                    <a:pt x="0" y="1"/>
                  </a:moveTo>
                  <a:lnTo>
                    <a:pt x="0" y="2218"/>
                  </a:lnTo>
                  <a:lnTo>
                    <a:pt x="248729" y="2218"/>
                  </a:lnTo>
                  <a:lnTo>
                    <a:pt x="248729" y="1"/>
                  </a:lnTo>
                  <a:close/>
                </a:path>
              </a:pathLst>
            </a:custGeom>
            <a:solidFill>
              <a:srgbClr val="CECECE"/>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grpSp>
          <p:nvGrpSpPr>
            <p:cNvPr id="52" name="Group 51">
              <a:extLst>
                <a:ext uri="{FF2B5EF4-FFF2-40B4-BE49-F238E27FC236}">
                  <a16:creationId xmlns:a16="http://schemas.microsoft.com/office/drawing/2014/main" id="{36EF8F29-F8CF-4458-9247-D3FFE9EFF836}"/>
                </a:ext>
              </a:extLst>
            </p:cNvPr>
            <p:cNvGrpSpPr/>
            <p:nvPr/>
          </p:nvGrpSpPr>
          <p:grpSpPr>
            <a:xfrm>
              <a:off x="838200" y="3972904"/>
              <a:ext cx="8622415" cy="247536"/>
              <a:chOff x="838200" y="3972904"/>
              <a:chExt cx="8622415" cy="247536"/>
            </a:xfrm>
          </p:grpSpPr>
          <p:sp>
            <p:nvSpPr>
              <p:cNvPr id="53" name="Google Shape;2591;p30">
                <a:extLst>
                  <a:ext uri="{FF2B5EF4-FFF2-40B4-BE49-F238E27FC236}">
                    <a16:creationId xmlns:a16="http://schemas.microsoft.com/office/drawing/2014/main" id="{92A2A70F-32F5-4D66-A985-EA371D7E81EB}"/>
                  </a:ext>
                </a:extLst>
              </p:cNvPr>
              <p:cNvSpPr/>
              <p:nvPr/>
            </p:nvSpPr>
            <p:spPr>
              <a:xfrm>
                <a:off x="838200" y="3984513"/>
                <a:ext cx="210306" cy="211569"/>
              </a:xfrm>
              <a:custGeom>
                <a:avLst/>
                <a:gdLst/>
                <a:ahLst/>
                <a:cxnLst/>
                <a:rect l="l" t="t" r="r" b="b"/>
                <a:pathLst>
                  <a:path w="5163" h="5194" extrusionOk="0">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sp>
            <p:nvSpPr>
              <p:cNvPr id="54" name="Google Shape;2594;p30">
                <a:extLst>
                  <a:ext uri="{FF2B5EF4-FFF2-40B4-BE49-F238E27FC236}">
                    <a16:creationId xmlns:a16="http://schemas.microsoft.com/office/drawing/2014/main" id="{2202704C-5CB3-40B1-B7C7-922950913562}"/>
                  </a:ext>
                </a:extLst>
              </p:cNvPr>
              <p:cNvSpPr/>
              <p:nvPr/>
            </p:nvSpPr>
            <p:spPr>
              <a:xfrm>
                <a:off x="2054660" y="3983861"/>
                <a:ext cx="238697" cy="212343"/>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sp>
            <p:nvSpPr>
              <p:cNvPr id="55" name="Google Shape;2595;p30">
                <a:extLst>
                  <a:ext uri="{FF2B5EF4-FFF2-40B4-BE49-F238E27FC236}">
                    <a16:creationId xmlns:a16="http://schemas.microsoft.com/office/drawing/2014/main" id="{613A6EB5-219F-4B85-9263-D2FD386F0EA8}"/>
                  </a:ext>
                </a:extLst>
              </p:cNvPr>
              <p:cNvSpPr/>
              <p:nvPr/>
            </p:nvSpPr>
            <p:spPr>
              <a:xfrm>
                <a:off x="2061137" y="4021906"/>
                <a:ext cx="216742" cy="174257"/>
              </a:xfrm>
              <a:custGeom>
                <a:avLst/>
                <a:gdLst/>
                <a:ahLst/>
                <a:cxnLst/>
                <a:rect l="l" t="t" r="r" b="b"/>
                <a:pathLst>
                  <a:path w="5321" h="4278" extrusionOk="0">
                    <a:moveTo>
                      <a:pt x="760" y="1"/>
                    </a:moveTo>
                    <a:cubicBezTo>
                      <a:pt x="190" y="729"/>
                      <a:pt x="0" y="1711"/>
                      <a:pt x="380" y="2629"/>
                    </a:cubicBezTo>
                    <a:cubicBezTo>
                      <a:pt x="789" y="3663"/>
                      <a:pt x="1745" y="4277"/>
                      <a:pt x="2778" y="4277"/>
                    </a:cubicBezTo>
                    <a:cubicBezTo>
                      <a:pt x="3106" y="4277"/>
                      <a:pt x="3441" y="4215"/>
                      <a:pt x="3769" y="4086"/>
                    </a:cubicBezTo>
                    <a:cubicBezTo>
                      <a:pt x="4560" y="3769"/>
                      <a:pt x="5130" y="3104"/>
                      <a:pt x="5320" y="2312"/>
                    </a:cubicBezTo>
                    <a:lnTo>
                      <a:pt x="5320" y="2312"/>
                    </a:lnTo>
                    <a:cubicBezTo>
                      <a:pt x="5035" y="2629"/>
                      <a:pt x="4687" y="2914"/>
                      <a:pt x="4275" y="3072"/>
                    </a:cubicBezTo>
                    <a:cubicBezTo>
                      <a:pt x="3954" y="3203"/>
                      <a:pt x="3622" y="3264"/>
                      <a:pt x="3295" y="3264"/>
                    </a:cubicBezTo>
                    <a:cubicBezTo>
                      <a:pt x="2268" y="3264"/>
                      <a:pt x="1295" y="2656"/>
                      <a:pt x="887" y="1647"/>
                    </a:cubicBezTo>
                    <a:cubicBezTo>
                      <a:pt x="665" y="1109"/>
                      <a:pt x="633" y="539"/>
                      <a:pt x="760" y="1"/>
                    </a:cubicBezTo>
                    <a:close/>
                  </a:path>
                </a:pathLst>
              </a:custGeom>
              <a:solidFill>
                <a:srgbClr val="DD915E"/>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sp>
            <p:nvSpPr>
              <p:cNvPr id="56" name="Google Shape;2635;p30">
                <a:extLst>
                  <a:ext uri="{FF2B5EF4-FFF2-40B4-BE49-F238E27FC236}">
                    <a16:creationId xmlns:a16="http://schemas.microsoft.com/office/drawing/2014/main" id="{E525F05D-E66C-462A-A097-CB02CED38842}"/>
                  </a:ext>
                </a:extLst>
              </p:cNvPr>
              <p:cNvSpPr/>
              <p:nvPr/>
            </p:nvSpPr>
            <p:spPr>
              <a:xfrm>
                <a:off x="5765575" y="3999615"/>
                <a:ext cx="242526" cy="220367"/>
              </a:xfrm>
              <a:custGeom>
                <a:avLst/>
                <a:gdLst/>
                <a:ahLst/>
                <a:cxnLst/>
                <a:rect l="l" t="t" r="r" b="b"/>
                <a:pathLst>
                  <a:path w="5954" h="5410" extrusionOk="0">
                    <a:moveTo>
                      <a:pt x="2940" y="1"/>
                    </a:moveTo>
                    <a:cubicBezTo>
                      <a:pt x="1718" y="1"/>
                      <a:pt x="614" y="829"/>
                      <a:pt x="317" y="2072"/>
                    </a:cubicBezTo>
                    <a:cubicBezTo>
                      <a:pt x="0" y="3528"/>
                      <a:pt x="887" y="4985"/>
                      <a:pt x="2344" y="5334"/>
                    </a:cubicBezTo>
                    <a:cubicBezTo>
                      <a:pt x="2557" y="5385"/>
                      <a:pt x="2771" y="5409"/>
                      <a:pt x="2982" y="5409"/>
                    </a:cubicBezTo>
                    <a:cubicBezTo>
                      <a:pt x="4204" y="5409"/>
                      <a:pt x="5308" y="4581"/>
                      <a:pt x="5605" y="3338"/>
                    </a:cubicBezTo>
                    <a:cubicBezTo>
                      <a:pt x="5954" y="1882"/>
                      <a:pt x="5035" y="425"/>
                      <a:pt x="3579" y="77"/>
                    </a:cubicBezTo>
                    <a:cubicBezTo>
                      <a:pt x="3365" y="25"/>
                      <a:pt x="3151" y="1"/>
                      <a:pt x="2940" y="1"/>
                    </a:cubicBezTo>
                    <a:close/>
                  </a:path>
                </a:pathLst>
              </a:custGeom>
              <a:solidFill>
                <a:srgbClr val="30475E"/>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sp>
            <p:nvSpPr>
              <p:cNvPr id="57" name="Google Shape;2636;p30">
                <a:extLst>
                  <a:ext uri="{FF2B5EF4-FFF2-40B4-BE49-F238E27FC236}">
                    <a16:creationId xmlns:a16="http://schemas.microsoft.com/office/drawing/2014/main" id="{8BCF5BDB-6605-4AD3-9165-98395EE13C4A}"/>
                  </a:ext>
                </a:extLst>
              </p:cNvPr>
              <p:cNvSpPr/>
              <p:nvPr/>
            </p:nvSpPr>
            <p:spPr>
              <a:xfrm>
                <a:off x="5767682" y="4039951"/>
                <a:ext cx="224481" cy="180489"/>
              </a:xfrm>
              <a:custGeom>
                <a:avLst/>
                <a:gdLst/>
                <a:ahLst/>
                <a:cxnLst/>
                <a:rect l="l" t="t" r="r" b="b"/>
                <a:pathLst>
                  <a:path w="5511" h="4431" extrusionOk="0">
                    <a:moveTo>
                      <a:pt x="792" y="1"/>
                    </a:moveTo>
                    <a:lnTo>
                      <a:pt x="792" y="1"/>
                    </a:lnTo>
                    <a:cubicBezTo>
                      <a:pt x="190" y="729"/>
                      <a:pt x="0" y="1774"/>
                      <a:pt x="380" y="2724"/>
                    </a:cubicBezTo>
                    <a:cubicBezTo>
                      <a:pt x="792" y="3791"/>
                      <a:pt x="1817" y="4431"/>
                      <a:pt x="2899" y="4431"/>
                    </a:cubicBezTo>
                    <a:cubicBezTo>
                      <a:pt x="3231" y="4431"/>
                      <a:pt x="3568" y="4371"/>
                      <a:pt x="3895" y="4245"/>
                    </a:cubicBezTo>
                    <a:cubicBezTo>
                      <a:pt x="4719" y="3896"/>
                      <a:pt x="5289" y="3200"/>
                      <a:pt x="5510" y="2376"/>
                    </a:cubicBezTo>
                    <a:lnTo>
                      <a:pt x="5510" y="2376"/>
                    </a:lnTo>
                    <a:cubicBezTo>
                      <a:pt x="5225" y="2724"/>
                      <a:pt x="4845" y="3010"/>
                      <a:pt x="4402" y="3168"/>
                    </a:cubicBezTo>
                    <a:cubicBezTo>
                      <a:pt x="4071" y="3306"/>
                      <a:pt x="3727" y="3372"/>
                      <a:pt x="3388" y="3372"/>
                    </a:cubicBezTo>
                    <a:cubicBezTo>
                      <a:pt x="2331" y="3372"/>
                      <a:pt x="1318" y="2734"/>
                      <a:pt x="887" y="1679"/>
                    </a:cubicBezTo>
                    <a:cubicBezTo>
                      <a:pt x="665" y="1109"/>
                      <a:pt x="633" y="539"/>
                      <a:pt x="792" y="1"/>
                    </a:cubicBezTo>
                    <a:close/>
                  </a:path>
                </a:pathLst>
              </a:custGeom>
              <a:solidFill>
                <a:srgbClr val="263C4C"/>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sp>
            <p:nvSpPr>
              <p:cNvPr id="58" name="Google Shape;2642;p30">
                <a:extLst>
                  <a:ext uri="{FF2B5EF4-FFF2-40B4-BE49-F238E27FC236}">
                    <a16:creationId xmlns:a16="http://schemas.microsoft.com/office/drawing/2014/main" id="{759568BC-01C1-4A6B-BCAC-B75936431A75}"/>
                  </a:ext>
                </a:extLst>
              </p:cNvPr>
              <p:cNvSpPr/>
              <p:nvPr/>
            </p:nvSpPr>
            <p:spPr>
              <a:xfrm>
                <a:off x="9232223" y="3972904"/>
                <a:ext cx="228392" cy="229655"/>
              </a:xfrm>
              <a:custGeom>
                <a:avLst/>
                <a:gdLst/>
                <a:ahLst/>
                <a:cxnLst/>
                <a:rect l="l" t="t" r="r" b="b"/>
                <a:pathLst>
                  <a:path w="5607" h="5638" extrusionOk="0">
                    <a:moveTo>
                      <a:pt x="2819" y="0"/>
                    </a:moveTo>
                    <a:cubicBezTo>
                      <a:pt x="1236" y="0"/>
                      <a:pt x="1" y="1267"/>
                      <a:pt x="1" y="2819"/>
                    </a:cubicBezTo>
                    <a:cubicBezTo>
                      <a:pt x="1" y="4370"/>
                      <a:pt x="1236" y="5637"/>
                      <a:pt x="2819" y="5637"/>
                    </a:cubicBezTo>
                    <a:cubicBezTo>
                      <a:pt x="4371" y="5637"/>
                      <a:pt x="5606" y="4370"/>
                      <a:pt x="5606" y="2819"/>
                    </a:cubicBezTo>
                    <a:cubicBezTo>
                      <a:pt x="5606" y="1267"/>
                      <a:pt x="4371" y="0"/>
                      <a:pt x="2819" y="0"/>
                    </a:cubicBezTo>
                    <a:close/>
                  </a:path>
                </a:pathLst>
              </a:custGeom>
              <a:solidFill>
                <a:srgbClr val="CECECE"/>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sp>
            <p:nvSpPr>
              <p:cNvPr id="59" name="Google Shape;2643;p30">
                <a:extLst>
                  <a:ext uri="{FF2B5EF4-FFF2-40B4-BE49-F238E27FC236}">
                    <a16:creationId xmlns:a16="http://schemas.microsoft.com/office/drawing/2014/main" id="{F9E5213A-AC24-4BF5-AE5C-B2A2F43801C8}"/>
                  </a:ext>
                </a:extLst>
              </p:cNvPr>
              <p:cNvSpPr/>
              <p:nvPr/>
            </p:nvSpPr>
            <p:spPr>
              <a:xfrm>
                <a:off x="9212131" y="4015470"/>
                <a:ext cx="233524" cy="187414"/>
              </a:xfrm>
              <a:custGeom>
                <a:avLst/>
                <a:gdLst/>
                <a:ahLst/>
                <a:cxnLst/>
                <a:rect l="l" t="t" r="r" b="b"/>
                <a:pathLst>
                  <a:path w="5733" h="4601" extrusionOk="0">
                    <a:moveTo>
                      <a:pt x="824" y="0"/>
                    </a:moveTo>
                    <a:lnTo>
                      <a:pt x="824" y="0"/>
                    </a:lnTo>
                    <a:cubicBezTo>
                      <a:pt x="191" y="760"/>
                      <a:pt x="1" y="1837"/>
                      <a:pt x="381" y="2819"/>
                    </a:cubicBezTo>
                    <a:cubicBezTo>
                      <a:pt x="816" y="3932"/>
                      <a:pt x="1880" y="4601"/>
                      <a:pt x="3007" y="4601"/>
                    </a:cubicBezTo>
                    <a:cubicBezTo>
                      <a:pt x="3356" y="4601"/>
                      <a:pt x="3710" y="4537"/>
                      <a:pt x="4054" y="4402"/>
                    </a:cubicBezTo>
                    <a:cubicBezTo>
                      <a:pt x="4909" y="4054"/>
                      <a:pt x="5511" y="3325"/>
                      <a:pt x="5733" y="2470"/>
                    </a:cubicBezTo>
                    <a:lnTo>
                      <a:pt x="5733" y="2470"/>
                    </a:lnTo>
                    <a:cubicBezTo>
                      <a:pt x="5416" y="2819"/>
                      <a:pt x="5036" y="3135"/>
                      <a:pt x="4593" y="3294"/>
                    </a:cubicBezTo>
                    <a:cubicBezTo>
                      <a:pt x="4251" y="3438"/>
                      <a:pt x="3896" y="3506"/>
                      <a:pt x="3547" y="3506"/>
                    </a:cubicBezTo>
                    <a:cubicBezTo>
                      <a:pt x="2439" y="3506"/>
                      <a:pt x="1384" y="2825"/>
                      <a:pt x="951" y="1742"/>
                    </a:cubicBezTo>
                    <a:cubicBezTo>
                      <a:pt x="697" y="1172"/>
                      <a:pt x="666" y="570"/>
                      <a:pt x="824" y="0"/>
                    </a:cubicBezTo>
                    <a:close/>
                  </a:path>
                </a:pathLst>
              </a:custGeom>
              <a:solidFill>
                <a:srgbClr val="C4C4C4"/>
              </a:solidFill>
              <a:ln>
                <a:noFill/>
              </a:ln>
            </p:spPr>
            <p:txBody>
              <a:bodyPr spcFirstLastPara="1" wrap="square" lIns="121900" tIns="121900" rIns="121900" bIns="121900" anchor="ctr" anchorCtr="0">
                <a:noAutofit/>
              </a:bodyPr>
              <a:lstStyle/>
              <a:p>
                <a:pPr defTabSz="1219170">
                  <a:buClr>
                    <a:srgbClr val="000000"/>
                  </a:buClr>
                </a:pPr>
                <a:endParaRPr kern="0">
                  <a:solidFill>
                    <a:schemeClr val="accent1">
                      <a:lumMod val="75000"/>
                    </a:schemeClr>
                  </a:solidFill>
                  <a:latin typeface="Arial (Body)"/>
                  <a:cs typeface="Times New Roman" panose="02020603050405020304" pitchFamily="18" charset="0"/>
                  <a:sym typeface="Arial"/>
                </a:endParaRPr>
              </a:p>
            </p:txBody>
          </p:sp>
        </p:grpSp>
      </p:grpSp>
      <p:sp>
        <p:nvSpPr>
          <p:cNvPr id="60" name="Google Shape;2721;p30">
            <a:extLst>
              <a:ext uri="{FF2B5EF4-FFF2-40B4-BE49-F238E27FC236}">
                <a16:creationId xmlns:a16="http://schemas.microsoft.com/office/drawing/2014/main" id="{ADA2D724-1EC5-4597-A86E-80887E2DBB6A}"/>
              </a:ext>
            </a:extLst>
          </p:cNvPr>
          <p:cNvSpPr txBox="1"/>
          <p:nvPr/>
        </p:nvSpPr>
        <p:spPr>
          <a:xfrm>
            <a:off x="887415" y="5375500"/>
            <a:ext cx="2353600" cy="347600"/>
          </a:xfrm>
          <a:prstGeom prst="rect">
            <a:avLst/>
          </a:prstGeom>
          <a:noFill/>
          <a:ln>
            <a:noFill/>
          </a:ln>
        </p:spPr>
        <p:txBody>
          <a:bodyPr spcFirstLastPara="1" wrap="square" lIns="121900" tIns="121900" rIns="121900" bIns="121900" anchor="ctr" anchorCtr="0">
            <a:noAutofit/>
          </a:bodyPr>
          <a:lstStyle/>
          <a:p>
            <a:pPr algn="just" defTabSz="1219170">
              <a:buClr>
                <a:srgbClr val="000000"/>
              </a:buClr>
            </a:pPr>
            <a:r>
              <a:rPr lang="en-US" dirty="0" err="1">
                <a:solidFill>
                  <a:schemeClr val="accent2">
                    <a:lumMod val="75000"/>
                  </a:schemeClr>
                </a:solidFill>
                <a:latin typeface="Arial (Body)"/>
                <a:ea typeface="Arial" panose="020B0604020202020204" pitchFamily="34" charset="0"/>
                <a:cs typeface="Arial" panose="020B0604020202020204" pitchFamily="34" charset="0"/>
              </a:rPr>
              <a:t>L</a:t>
            </a:r>
            <a:r>
              <a:rPr lang="en-US" dirty="0" err="1">
                <a:solidFill>
                  <a:schemeClr val="accent2">
                    <a:lumMod val="75000"/>
                  </a:schemeClr>
                </a:solidFill>
                <a:effectLst/>
                <a:latin typeface="Arial (Body)"/>
                <a:ea typeface="Arial" panose="020B0604020202020204" pitchFamily="34" charset="0"/>
                <a:cs typeface="Arial" panose="020B0604020202020204" pitchFamily="34" charset="0"/>
              </a:rPr>
              <a:t>ưới</a:t>
            </a:r>
            <a:r>
              <a:rPr lang="en-US" dirty="0">
                <a:solidFill>
                  <a:schemeClr val="accent2">
                    <a:lumMod val="75000"/>
                  </a:schemeClr>
                </a:solidFill>
                <a:effectLst/>
                <a:latin typeface="Arial (Body)"/>
                <a:ea typeface="Arial" panose="020B0604020202020204" pitchFamily="34" charset="0"/>
                <a:cs typeface="Arial" panose="020B0604020202020204" pitchFamily="34" charset="0"/>
              </a:rPr>
              <a:t> </a:t>
            </a:r>
            <a:r>
              <a:rPr lang="en-US" dirty="0" err="1">
                <a:solidFill>
                  <a:schemeClr val="accent2">
                    <a:lumMod val="75000"/>
                  </a:schemeClr>
                </a:solidFill>
                <a:effectLst/>
                <a:latin typeface="Arial (Body)"/>
                <a:ea typeface="Arial" panose="020B0604020202020204" pitchFamily="34" charset="0"/>
                <a:cs typeface="Arial" panose="020B0604020202020204" pitchFamily="34" charset="0"/>
              </a:rPr>
              <a:t>điện</a:t>
            </a:r>
            <a:r>
              <a:rPr lang="en-US" dirty="0">
                <a:solidFill>
                  <a:schemeClr val="accent2">
                    <a:lumMod val="75000"/>
                  </a:schemeClr>
                </a:solidFill>
                <a:effectLst/>
                <a:latin typeface="Arial (Body)"/>
                <a:ea typeface="Arial" panose="020B0604020202020204" pitchFamily="34" charset="0"/>
                <a:cs typeface="Arial" panose="020B0604020202020204" pitchFamily="34" charset="0"/>
              </a:rPr>
              <a:t> </a:t>
            </a:r>
            <a:r>
              <a:rPr lang="en-US" dirty="0" err="1">
                <a:solidFill>
                  <a:schemeClr val="accent2">
                    <a:lumMod val="75000"/>
                  </a:schemeClr>
                </a:solidFill>
                <a:effectLst/>
                <a:latin typeface="Arial (Body)"/>
                <a:ea typeface="Arial" panose="020B0604020202020204" pitchFamily="34" charset="0"/>
                <a:cs typeface="Arial" panose="020B0604020202020204" pitchFamily="34" charset="0"/>
              </a:rPr>
              <a:t>vận</a:t>
            </a:r>
            <a:r>
              <a:rPr lang="en-US" dirty="0">
                <a:solidFill>
                  <a:schemeClr val="accent2">
                    <a:lumMod val="75000"/>
                  </a:schemeClr>
                </a:solidFill>
                <a:effectLst/>
                <a:latin typeface="Arial (Body)"/>
                <a:ea typeface="Arial" panose="020B0604020202020204" pitchFamily="34" charset="0"/>
                <a:cs typeface="Arial" panose="020B0604020202020204" pitchFamily="34" charset="0"/>
              </a:rPr>
              <a:t> </a:t>
            </a:r>
            <a:r>
              <a:rPr lang="en-US" dirty="0" err="1">
                <a:solidFill>
                  <a:schemeClr val="accent2">
                    <a:lumMod val="75000"/>
                  </a:schemeClr>
                </a:solidFill>
                <a:effectLst/>
                <a:latin typeface="Arial (Body)"/>
                <a:ea typeface="Arial" panose="020B0604020202020204" pitchFamily="34" charset="0"/>
                <a:cs typeface="Arial" panose="020B0604020202020204" pitchFamily="34" charset="0"/>
              </a:rPr>
              <a:t>hành</a:t>
            </a:r>
            <a:r>
              <a:rPr lang="en-US" dirty="0">
                <a:solidFill>
                  <a:schemeClr val="accent2">
                    <a:lumMod val="75000"/>
                  </a:schemeClr>
                </a:solidFill>
                <a:effectLst/>
                <a:latin typeface="Arial (Body)"/>
                <a:ea typeface="Arial" panose="020B0604020202020204" pitchFamily="34" charset="0"/>
                <a:cs typeface="Arial" panose="020B0604020202020204" pitchFamily="34" charset="0"/>
              </a:rPr>
              <a:t> an </a:t>
            </a:r>
            <a:r>
              <a:rPr lang="en-US" dirty="0" err="1">
                <a:solidFill>
                  <a:schemeClr val="accent2">
                    <a:lumMod val="75000"/>
                  </a:schemeClr>
                </a:solidFill>
                <a:effectLst/>
                <a:latin typeface="Arial (Body)"/>
                <a:ea typeface="Arial" panose="020B0604020202020204" pitchFamily="34" charset="0"/>
                <a:cs typeface="Arial" panose="020B0604020202020204" pitchFamily="34" charset="0"/>
              </a:rPr>
              <a:t>toàn</a:t>
            </a:r>
            <a:r>
              <a:rPr lang="en-US" dirty="0">
                <a:solidFill>
                  <a:schemeClr val="accent2">
                    <a:lumMod val="75000"/>
                  </a:schemeClr>
                </a:solidFill>
                <a:effectLst/>
                <a:latin typeface="Arial (Body)"/>
                <a:ea typeface="Arial" panose="020B0604020202020204" pitchFamily="34" charset="0"/>
                <a:cs typeface="Arial" panose="020B0604020202020204" pitchFamily="34" charset="0"/>
              </a:rPr>
              <a:t>, tin </a:t>
            </a:r>
            <a:r>
              <a:rPr lang="en-US" dirty="0" err="1">
                <a:solidFill>
                  <a:schemeClr val="accent2">
                    <a:lumMod val="75000"/>
                  </a:schemeClr>
                </a:solidFill>
                <a:effectLst/>
                <a:latin typeface="Arial (Body)"/>
                <a:ea typeface="Arial" panose="020B0604020202020204" pitchFamily="34" charset="0"/>
                <a:cs typeface="Arial" panose="020B0604020202020204" pitchFamily="34" charset="0"/>
              </a:rPr>
              <a:t>cậy</a:t>
            </a:r>
            <a:r>
              <a:rPr lang="en-US" dirty="0">
                <a:solidFill>
                  <a:schemeClr val="accent2">
                    <a:lumMod val="75000"/>
                  </a:schemeClr>
                </a:solidFill>
                <a:effectLst/>
                <a:latin typeface="Arial (Body)"/>
                <a:ea typeface="Arial" panose="020B0604020202020204" pitchFamily="34" charset="0"/>
                <a:cs typeface="Arial" panose="020B0604020202020204" pitchFamily="34" charset="0"/>
              </a:rPr>
              <a:t> </a:t>
            </a:r>
            <a:endParaRPr lang="en-US" dirty="0">
              <a:solidFill>
                <a:schemeClr val="accent2">
                  <a:lumMod val="75000"/>
                </a:schemeClr>
              </a:solidFill>
              <a:latin typeface="Arial (Body)"/>
              <a:cs typeface="Arial" panose="020B0604020202020204" pitchFamily="34" charset="0"/>
            </a:endParaRPr>
          </a:p>
          <a:p>
            <a:pPr algn="just" defTabSz="1219170">
              <a:buClr>
                <a:srgbClr val="000000"/>
              </a:buClr>
            </a:pPr>
            <a:endParaRPr lang="en-US" kern="0" dirty="0">
              <a:solidFill>
                <a:schemeClr val="accent2">
                  <a:lumMod val="75000"/>
                </a:schemeClr>
              </a:solidFill>
              <a:latin typeface="Arial (Body)"/>
              <a:ea typeface="Fira Sans Medium"/>
              <a:cs typeface="Arial" panose="020B0604020202020204" pitchFamily="34" charset="0"/>
              <a:sym typeface="Fira Sans Medium"/>
            </a:endParaRPr>
          </a:p>
        </p:txBody>
      </p:sp>
      <p:sp>
        <p:nvSpPr>
          <p:cNvPr id="61" name="Google Shape;2723;p30">
            <a:extLst>
              <a:ext uri="{FF2B5EF4-FFF2-40B4-BE49-F238E27FC236}">
                <a16:creationId xmlns:a16="http://schemas.microsoft.com/office/drawing/2014/main" id="{DD06D05B-9B7F-40F6-AAE0-36875E3E1BB4}"/>
              </a:ext>
            </a:extLst>
          </p:cNvPr>
          <p:cNvSpPr txBox="1"/>
          <p:nvPr/>
        </p:nvSpPr>
        <p:spPr>
          <a:xfrm>
            <a:off x="4593078" y="2013447"/>
            <a:ext cx="2353600" cy="347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endParaRPr kern="0" dirty="0">
              <a:solidFill>
                <a:srgbClr val="000000"/>
              </a:solidFill>
              <a:latin typeface="Arial (Body)"/>
              <a:ea typeface="Fira Sans Medium"/>
              <a:cs typeface="Times New Roman" panose="02020603050405020304" pitchFamily="18" charset="0"/>
              <a:sym typeface="Fira Sans Medium"/>
            </a:endParaRPr>
          </a:p>
        </p:txBody>
      </p:sp>
      <p:sp>
        <p:nvSpPr>
          <p:cNvPr id="62" name="Google Shape;2724;p30">
            <a:extLst>
              <a:ext uri="{FF2B5EF4-FFF2-40B4-BE49-F238E27FC236}">
                <a16:creationId xmlns:a16="http://schemas.microsoft.com/office/drawing/2014/main" id="{6B4A432F-7BCB-46CD-AB1A-2074879B45C9}"/>
              </a:ext>
            </a:extLst>
          </p:cNvPr>
          <p:cNvSpPr txBox="1"/>
          <p:nvPr/>
        </p:nvSpPr>
        <p:spPr>
          <a:xfrm>
            <a:off x="4021430" y="1747962"/>
            <a:ext cx="4660416" cy="495715"/>
          </a:xfrm>
          <a:prstGeom prst="rect">
            <a:avLst/>
          </a:prstGeom>
          <a:noFill/>
          <a:ln>
            <a:noFill/>
          </a:ln>
        </p:spPr>
        <p:txBody>
          <a:bodyPr spcFirstLastPara="1" wrap="square" lIns="121900" tIns="121900" rIns="121900" bIns="121900" anchor="ctr" anchorCtr="0">
            <a:noAutofit/>
          </a:bodyPr>
          <a:lstStyle/>
          <a:p>
            <a:pPr marL="226695" algn="just" fontAlgn="base">
              <a:lnSpc>
                <a:spcPct val="150000"/>
              </a:lnSpc>
              <a:spcAft>
                <a:spcPts val="0"/>
              </a:spcAft>
            </a:pPr>
            <a:r>
              <a:rPr lang="en-US">
                <a:solidFill>
                  <a:schemeClr val="accent2">
                    <a:lumMod val="50000"/>
                  </a:schemeClr>
                </a:solidFill>
                <a:latin typeface="Arial (Body)"/>
                <a:ea typeface="MS Gothic" panose="020B0609070205080204" pitchFamily="49" charset="-128"/>
                <a:cs typeface="Arial" panose="020B0604020202020204" pitchFamily="34" charset="0"/>
              </a:rPr>
              <a:t>T</a:t>
            </a:r>
            <a:r>
              <a:rPr lang="vi-VN">
                <a:solidFill>
                  <a:schemeClr val="accent2">
                    <a:lumMod val="50000"/>
                  </a:schemeClr>
                </a:solidFill>
                <a:latin typeface="Arial (Body)"/>
                <a:ea typeface="MS Gothic" panose="020B0609070205080204" pitchFamily="49" charset="-128"/>
                <a:cs typeface="Arial" panose="020B0604020202020204" pitchFamily="34" charset="0"/>
              </a:rPr>
              <a:t>hiết kế</a:t>
            </a:r>
            <a:r>
              <a:rPr lang="en-US">
                <a:solidFill>
                  <a:schemeClr val="accent2">
                    <a:lumMod val="50000"/>
                  </a:schemeClr>
                </a:solidFill>
                <a:latin typeface="Arial (Body)"/>
                <a:ea typeface="MS Gothic" panose="020B0609070205080204" pitchFamily="49" charset="-128"/>
                <a:cs typeface="Arial" panose="020B0604020202020204" pitchFamily="34" charset="0"/>
              </a:rPr>
              <a:t> </a:t>
            </a:r>
            <a:r>
              <a:rPr lang="vi-VN">
                <a:solidFill>
                  <a:schemeClr val="accent2">
                    <a:lumMod val="50000"/>
                  </a:schemeClr>
                </a:solidFill>
                <a:latin typeface="Arial (Body)"/>
                <a:ea typeface="MS Gothic" panose="020B0609070205080204" pitchFamily="49" charset="-128"/>
                <a:cs typeface="Arial" panose="020B0604020202020204" pitchFamily="34" charset="0"/>
              </a:rPr>
              <a:t>mô hình rơ-le số</a:t>
            </a:r>
            <a:endParaRPr lang="en-US">
              <a:solidFill>
                <a:schemeClr val="accent2">
                  <a:lumMod val="50000"/>
                </a:schemeClr>
              </a:solidFill>
              <a:latin typeface="Arial (Body)"/>
              <a:ea typeface="Times New Roman" panose="02020603050405020304" pitchFamily="18" charset="0"/>
              <a:cs typeface="Arial" panose="020B0604020202020204" pitchFamily="34" charset="0"/>
            </a:endParaRPr>
          </a:p>
          <a:p>
            <a:pPr marL="226695" algn="just" fontAlgn="base">
              <a:lnSpc>
                <a:spcPct val="150000"/>
              </a:lnSpc>
              <a:spcAft>
                <a:spcPts val="0"/>
              </a:spcAft>
            </a:pPr>
            <a:r>
              <a:rPr lang="vi-VN">
                <a:solidFill>
                  <a:schemeClr val="accent2">
                    <a:lumMod val="50000"/>
                  </a:schemeClr>
                </a:solidFill>
                <a:latin typeface="Arial (Body)"/>
                <a:ea typeface="MS Gothic" panose="020B0609070205080204" pitchFamily="49" charset="-128"/>
                <a:cs typeface="Arial" panose="020B0604020202020204" pitchFamily="34" charset="0"/>
              </a:rPr>
              <a:t>Bảo vệ sự cố quá dòng</a:t>
            </a:r>
            <a:r>
              <a:rPr lang="en-US">
                <a:solidFill>
                  <a:schemeClr val="accent2">
                    <a:lumMod val="50000"/>
                  </a:schemeClr>
                </a:solidFill>
                <a:latin typeface="Arial (Body)"/>
                <a:ea typeface="MS Gothic" panose="020B0609070205080204" pitchFamily="49" charset="-128"/>
                <a:cs typeface="Arial" panose="020B0604020202020204" pitchFamily="34" charset="0"/>
              </a:rPr>
              <a:t>, </a:t>
            </a:r>
            <a:r>
              <a:rPr lang="vi-VN">
                <a:solidFill>
                  <a:schemeClr val="accent2">
                    <a:lumMod val="50000"/>
                  </a:schemeClr>
                </a:solidFill>
                <a:latin typeface="Arial (Body)"/>
                <a:ea typeface="MS Gothic" panose="020B0609070205080204" pitchFamily="49" charset="-128"/>
                <a:cs typeface="Arial" panose="020B0604020202020204" pitchFamily="34" charset="0"/>
              </a:rPr>
              <a:t>ngắn mạch </a:t>
            </a:r>
            <a:endParaRPr lang="en-US">
              <a:solidFill>
                <a:schemeClr val="accent2">
                  <a:lumMod val="50000"/>
                </a:schemeClr>
              </a:solidFill>
              <a:latin typeface="Arial (Body)"/>
              <a:ea typeface="Times New Roman" panose="02020603050405020304" pitchFamily="18" charset="0"/>
              <a:cs typeface="Arial" panose="020B0604020202020204" pitchFamily="34" charset="0"/>
            </a:endParaRPr>
          </a:p>
          <a:p>
            <a:pPr marL="226695" algn="just" fontAlgn="base">
              <a:lnSpc>
                <a:spcPct val="150000"/>
              </a:lnSpc>
              <a:spcAft>
                <a:spcPts val="0"/>
              </a:spcAft>
            </a:pPr>
            <a:r>
              <a:rPr lang="vi-VN">
                <a:solidFill>
                  <a:schemeClr val="accent2">
                    <a:lumMod val="50000"/>
                  </a:schemeClr>
                </a:solidFill>
                <a:latin typeface="Arial (Body)"/>
                <a:ea typeface="MS Gothic" panose="020B0609070205080204" pitchFamily="49" charset="-128"/>
                <a:cs typeface="Arial" panose="020B0604020202020204" pitchFamily="34" charset="0"/>
              </a:rPr>
              <a:t>Điều khiển đóng cắt thông minh</a:t>
            </a:r>
            <a:endParaRPr lang="en-US" dirty="0">
              <a:solidFill>
                <a:schemeClr val="accent2">
                  <a:lumMod val="50000"/>
                </a:schemeClr>
              </a:solidFill>
              <a:latin typeface="Arial (Body)"/>
              <a:cs typeface="Arial" panose="020B0604020202020204" pitchFamily="34" charset="0"/>
            </a:endParaRPr>
          </a:p>
        </p:txBody>
      </p:sp>
      <p:sp>
        <p:nvSpPr>
          <p:cNvPr id="63" name="Google Shape;2726;p30">
            <a:extLst>
              <a:ext uri="{FF2B5EF4-FFF2-40B4-BE49-F238E27FC236}">
                <a16:creationId xmlns:a16="http://schemas.microsoft.com/office/drawing/2014/main" id="{4DC26387-0E0E-4DC1-80F3-AFE7CD93B834}"/>
              </a:ext>
            </a:extLst>
          </p:cNvPr>
          <p:cNvSpPr txBox="1"/>
          <p:nvPr/>
        </p:nvSpPr>
        <p:spPr>
          <a:xfrm>
            <a:off x="8772960" y="6152880"/>
            <a:ext cx="2353600" cy="473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endParaRPr sz="1600" kern="0" dirty="0">
              <a:solidFill>
                <a:srgbClr val="000000"/>
              </a:solidFill>
              <a:latin typeface="Arial (Body)"/>
              <a:ea typeface="Fira Sans"/>
              <a:cs typeface="Fira Sans"/>
              <a:sym typeface="Fira Sans"/>
            </a:endParaRPr>
          </a:p>
        </p:txBody>
      </p:sp>
      <p:grpSp>
        <p:nvGrpSpPr>
          <p:cNvPr id="64" name="Group 63">
            <a:extLst>
              <a:ext uri="{FF2B5EF4-FFF2-40B4-BE49-F238E27FC236}">
                <a16:creationId xmlns:a16="http://schemas.microsoft.com/office/drawing/2014/main" id="{2567B7BB-1F28-42D8-B301-BD8190B0943E}"/>
              </a:ext>
            </a:extLst>
          </p:cNvPr>
          <p:cNvGrpSpPr/>
          <p:nvPr/>
        </p:nvGrpSpPr>
        <p:grpSpPr>
          <a:xfrm>
            <a:off x="994722" y="2666895"/>
            <a:ext cx="2258080" cy="852764"/>
            <a:chOff x="457210" y="2471565"/>
            <a:chExt cx="2258080" cy="852764"/>
          </a:xfrm>
        </p:grpSpPr>
        <p:sp>
          <p:nvSpPr>
            <p:cNvPr id="65" name="Google Shape;5225;p43">
              <a:extLst>
                <a:ext uri="{FF2B5EF4-FFF2-40B4-BE49-F238E27FC236}">
                  <a16:creationId xmlns:a16="http://schemas.microsoft.com/office/drawing/2014/main" id="{32040B85-6C59-4871-AA7B-EB5051425A37}"/>
                </a:ext>
              </a:extLst>
            </p:cNvPr>
            <p:cNvSpPr/>
            <p:nvPr/>
          </p:nvSpPr>
          <p:spPr>
            <a:xfrm>
              <a:off x="532497" y="2557037"/>
              <a:ext cx="2182793" cy="767292"/>
            </a:xfrm>
            <a:custGeom>
              <a:avLst/>
              <a:gdLst/>
              <a:ahLst/>
              <a:cxnLst/>
              <a:rect l="l" t="t" r="r" b="b"/>
              <a:pathLst>
                <a:path w="67931" h="23879" extrusionOk="0">
                  <a:moveTo>
                    <a:pt x="55992" y="1"/>
                  </a:moveTo>
                  <a:lnTo>
                    <a:pt x="11940" y="1"/>
                  </a:lnTo>
                  <a:cubicBezTo>
                    <a:pt x="5321" y="1"/>
                    <a:pt x="1" y="5353"/>
                    <a:pt x="1" y="11940"/>
                  </a:cubicBezTo>
                  <a:lnTo>
                    <a:pt x="1" y="11940"/>
                  </a:lnTo>
                  <a:cubicBezTo>
                    <a:pt x="1" y="18527"/>
                    <a:pt x="5321" y="23879"/>
                    <a:pt x="11940" y="23879"/>
                  </a:cubicBezTo>
                  <a:lnTo>
                    <a:pt x="55992" y="23879"/>
                  </a:lnTo>
                  <a:cubicBezTo>
                    <a:pt x="62579" y="23879"/>
                    <a:pt x="67931" y="18527"/>
                    <a:pt x="67931" y="11940"/>
                  </a:cubicBezTo>
                  <a:cubicBezTo>
                    <a:pt x="67931" y="5353"/>
                    <a:pt x="62579" y="1"/>
                    <a:pt x="559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66" name="Google Shape;5226;p43">
              <a:extLst>
                <a:ext uri="{FF2B5EF4-FFF2-40B4-BE49-F238E27FC236}">
                  <a16:creationId xmlns:a16="http://schemas.microsoft.com/office/drawing/2014/main" id="{7F42DA1A-F1DB-4F1A-A429-AACE95E847EB}"/>
                </a:ext>
              </a:extLst>
            </p:cNvPr>
            <p:cNvSpPr/>
            <p:nvPr/>
          </p:nvSpPr>
          <p:spPr>
            <a:xfrm>
              <a:off x="457210" y="2471565"/>
              <a:ext cx="2182793" cy="767292"/>
            </a:xfrm>
            <a:custGeom>
              <a:avLst/>
              <a:gdLst/>
              <a:ahLst/>
              <a:cxnLst/>
              <a:rect l="l" t="t" r="r" b="b"/>
              <a:pathLst>
                <a:path w="67931" h="23879" extrusionOk="0">
                  <a:moveTo>
                    <a:pt x="11939" y="0"/>
                  </a:moveTo>
                  <a:cubicBezTo>
                    <a:pt x="5352" y="0"/>
                    <a:pt x="0" y="5352"/>
                    <a:pt x="0" y="11940"/>
                  </a:cubicBezTo>
                  <a:cubicBezTo>
                    <a:pt x="0" y="18527"/>
                    <a:pt x="5352" y="23879"/>
                    <a:pt x="11939" y="23879"/>
                  </a:cubicBezTo>
                  <a:lnTo>
                    <a:pt x="55991" y="23879"/>
                  </a:lnTo>
                  <a:cubicBezTo>
                    <a:pt x="62610" y="23879"/>
                    <a:pt x="67930" y="18527"/>
                    <a:pt x="67930" y="11940"/>
                  </a:cubicBezTo>
                  <a:cubicBezTo>
                    <a:pt x="67930" y="5352"/>
                    <a:pt x="62610" y="0"/>
                    <a:pt x="559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67" name="Google Shape;5227;p43">
              <a:extLst>
                <a:ext uri="{FF2B5EF4-FFF2-40B4-BE49-F238E27FC236}">
                  <a16:creationId xmlns:a16="http://schemas.microsoft.com/office/drawing/2014/main" id="{B5CB5A0C-FCEC-4B8A-9570-C3CF2109C7FA}"/>
                </a:ext>
              </a:extLst>
            </p:cNvPr>
            <p:cNvSpPr/>
            <p:nvPr/>
          </p:nvSpPr>
          <p:spPr>
            <a:xfrm>
              <a:off x="542683" y="2559415"/>
              <a:ext cx="721503" cy="674011"/>
            </a:xfrm>
            <a:custGeom>
              <a:avLst/>
              <a:gdLst/>
              <a:ahLst/>
              <a:cxnLst/>
              <a:rect l="l" t="t" r="r" b="b"/>
              <a:pathLst>
                <a:path w="22454" h="20976" extrusionOk="0">
                  <a:moveTo>
                    <a:pt x="11210" y="0"/>
                  </a:moveTo>
                  <a:cubicBezTo>
                    <a:pt x="6121" y="0"/>
                    <a:pt x="1632" y="3742"/>
                    <a:pt x="855" y="8921"/>
                  </a:cubicBezTo>
                  <a:cubicBezTo>
                    <a:pt x="0" y="14653"/>
                    <a:pt x="3959" y="20005"/>
                    <a:pt x="9691" y="20860"/>
                  </a:cubicBezTo>
                  <a:cubicBezTo>
                    <a:pt x="10212" y="20938"/>
                    <a:pt x="10731" y="20976"/>
                    <a:pt x="11243" y="20976"/>
                  </a:cubicBezTo>
                  <a:cubicBezTo>
                    <a:pt x="16333" y="20976"/>
                    <a:pt x="20822" y="17232"/>
                    <a:pt x="21599" y="12024"/>
                  </a:cubicBezTo>
                  <a:cubicBezTo>
                    <a:pt x="22454" y="6292"/>
                    <a:pt x="18495" y="972"/>
                    <a:pt x="12763" y="117"/>
                  </a:cubicBezTo>
                  <a:cubicBezTo>
                    <a:pt x="12241" y="38"/>
                    <a:pt x="11723" y="0"/>
                    <a:pt x="1121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68" name="Google Shape;5228;p43">
              <a:extLst>
                <a:ext uri="{FF2B5EF4-FFF2-40B4-BE49-F238E27FC236}">
                  <a16:creationId xmlns:a16="http://schemas.microsoft.com/office/drawing/2014/main" id="{F5E9617C-B0D7-4ECA-8F62-F13F8C928FB9}"/>
                </a:ext>
              </a:extLst>
            </p:cNvPr>
            <p:cNvSpPr/>
            <p:nvPr/>
          </p:nvSpPr>
          <p:spPr>
            <a:xfrm>
              <a:off x="493841" y="2518735"/>
              <a:ext cx="706240" cy="673786"/>
            </a:xfrm>
            <a:custGeom>
              <a:avLst/>
              <a:gdLst/>
              <a:ahLst/>
              <a:cxnLst/>
              <a:rect l="l" t="t" r="r" b="b"/>
              <a:pathLst>
                <a:path w="21979" h="20969" extrusionOk="0">
                  <a:moveTo>
                    <a:pt x="10958" y="1"/>
                  </a:moveTo>
                  <a:cubicBezTo>
                    <a:pt x="5632" y="1"/>
                    <a:pt x="1076" y="4045"/>
                    <a:pt x="570" y="9458"/>
                  </a:cubicBezTo>
                  <a:cubicBezTo>
                    <a:pt x="0" y="15222"/>
                    <a:pt x="4244" y="20352"/>
                    <a:pt x="10008" y="20922"/>
                  </a:cubicBezTo>
                  <a:cubicBezTo>
                    <a:pt x="10339" y="20953"/>
                    <a:pt x="10668" y="20969"/>
                    <a:pt x="10995" y="20969"/>
                  </a:cubicBezTo>
                  <a:cubicBezTo>
                    <a:pt x="16317" y="20969"/>
                    <a:pt x="20903" y="16916"/>
                    <a:pt x="21440" y="11485"/>
                  </a:cubicBezTo>
                  <a:cubicBezTo>
                    <a:pt x="21979" y="5721"/>
                    <a:pt x="17767" y="591"/>
                    <a:pt x="12003" y="53"/>
                  </a:cubicBezTo>
                  <a:cubicBezTo>
                    <a:pt x="11652" y="18"/>
                    <a:pt x="11304" y="1"/>
                    <a:pt x="10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69" name="Google Shape;5229;p43">
              <a:extLst>
                <a:ext uri="{FF2B5EF4-FFF2-40B4-BE49-F238E27FC236}">
                  <a16:creationId xmlns:a16="http://schemas.microsoft.com/office/drawing/2014/main" id="{C60AEB9E-23BA-4D2A-8419-1A799E69CD69}"/>
                </a:ext>
              </a:extLst>
            </p:cNvPr>
            <p:cNvSpPr/>
            <p:nvPr/>
          </p:nvSpPr>
          <p:spPr>
            <a:xfrm>
              <a:off x="563023" y="2571272"/>
              <a:ext cx="567878" cy="567878"/>
            </a:xfrm>
            <a:custGeom>
              <a:avLst/>
              <a:gdLst/>
              <a:ahLst/>
              <a:cxnLst/>
              <a:rect l="l" t="t" r="r" b="b"/>
              <a:pathLst>
                <a:path w="17673" h="17673" extrusionOk="0">
                  <a:moveTo>
                    <a:pt x="8836" y="1"/>
                  </a:moveTo>
                  <a:cubicBezTo>
                    <a:pt x="3959" y="1"/>
                    <a:pt x="1" y="3960"/>
                    <a:pt x="1" y="8837"/>
                  </a:cubicBezTo>
                  <a:cubicBezTo>
                    <a:pt x="1" y="13714"/>
                    <a:pt x="3959" y="17672"/>
                    <a:pt x="8836" y="17672"/>
                  </a:cubicBezTo>
                  <a:cubicBezTo>
                    <a:pt x="13713" y="17672"/>
                    <a:pt x="17672" y="13714"/>
                    <a:pt x="17672" y="8837"/>
                  </a:cubicBezTo>
                  <a:cubicBezTo>
                    <a:pt x="17672" y="3960"/>
                    <a:pt x="13713" y="1"/>
                    <a:pt x="883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70" name="Google Shape;5285;p43">
              <a:extLst>
                <a:ext uri="{FF2B5EF4-FFF2-40B4-BE49-F238E27FC236}">
                  <a16:creationId xmlns:a16="http://schemas.microsoft.com/office/drawing/2014/main" id="{FC796AD0-EF4A-4066-9E9B-91B9FFEB3A33}"/>
                </a:ext>
              </a:extLst>
            </p:cNvPr>
            <p:cNvSpPr txBox="1"/>
            <p:nvPr/>
          </p:nvSpPr>
          <p:spPr>
            <a:xfrm>
              <a:off x="1118860" y="2583506"/>
              <a:ext cx="1375800" cy="6740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FFFF"/>
                  </a:solidFill>
                  <a:latin typeface="Arial (Body)"/>
                  <a:ea typeface="Fira Sans"/>
                  <a:cs typeface="Arial" panose="020B0604020202020204" pitchFamily="34" charset="0"/>
                  <a:sym typeface="Fira Sans"/>
                </a:rPr>
                <a:t>Lý do </a:t>
              </a:r>
            </a:p>
            <a:p>
              <a:pPr marL="0" lvl="0" indent="0" algn="ctr" rtl="0">
                <a:spcBef>
                  <a:spcPts val="0"/>
                </a:spcBef>
                <a:spcAft>
                  <a:spcPts val="0"/>
                </a:spcAft>
                <a:buNone/>
              </a:pPr>
              <a:r>
                <a:rPr lang="en" dirty="0">
                  <a:solidFill>
                    <a:srgbClr val="FFFFFF"/>
                  </a:solidFill>
                  <a:latin typeface="Arial (Body)"/>
                  <a:ea typeface="Fira Sans"/>
                  <a:cs typeface="Arial" panose="020B0604020202020204" pitchFamily="34" charset="0"/>
                  <a:sym typeface="Fira Sans"/>
                </a:rPr>
                <a:t>chọn đề tài</a:t>
              </a:r>
              <a:endParaRPr dirty="0">
                <a:solidFill>
                  <a:srgbClr val="FFFFFF"/>
                </a:solidFill>
                <a:latin typeface="Arial (Body)"/>
                <a:ea typeface="Fira Sans"/>
                <a:cs typeface="Arial" panose="020B0604020202020204" pitchFamily="34" charset="0"/>
                <a:sym typeface="Fira Sans"/>
              </a:endParaRPr>
            </a:p>
          </p:txBody>
        </p:sp>
        <p:sp>
          <p:nvSpPr>
            <p:cNvPr id="71" name="Google Shape;5284;p43">
              <a:extLst>
                <a:ext uri="{FF2B5EF4-FFF2-40B4-BE49-F238E27FC236}">
                  <a16:creationId xmlns:a16="http://schemas.microsoft.com/office/drawing/2014/main" id="{049C17AA-5D56-4738-BE48-B49461FFEEB8}"/>
                </a:ext>
              </a:extLst>
            </p:cNvPr>
            <p:cNvSpPr txBox="1"/>
            <p:nvPr/>
          </p:nvSpPr>
          <p:spPr>
            <a:xfrm>
              <a:off x="677072" y="2721407"/>
              <a:ext cx="637514" cy="2639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Arial (Body)"/>
                  <a:ea typeface="Fira Sans Medium"/>
                  <a:cs typeface="Arial" panose="020B0604020202020204" pitchFamily="34" charset="0"/>
                  <a:sym typeface="Fira Sans Medium"/>
                </a:rPr>
                <a:t>1</a:t>
              </a:r>
              <a:endParaRPr dirty="0">
                <a:solidFill>
                  <a:srgbClr val="FFFFFF"/>
                </a:solidFill>
                <a:latin typeface="Arial (Body)"/>
                <a:ea typeface="Fira Sans Medium"/>
                <a:cs typeface="Arial" panose="020B0604020202020204" pitchFamily="34" charset="0"/>
                <a:sym typeface="Fira Sans Medium"/>
              </a:endParaRPr>
            </a:p>
          </p:txBody>
        </p:sp>
      </p:grpSp>
      <p:grpSp>
        <p:nvGrpSpPr>
          <p:cNvPr id="80" name="Group 79">
            <a:extLst>
              <a:ext uri="{FF2B5EF4-FFF2-40B4-BE49-F238E27FC236}">
                <a16:creationId xmlns:a16="http://schemas.microsoft.com/office/drawing/2014/main" id="{A989AECF-75EF-4C4D-86FB-B5A11D2299DF}"/>
              </a:ext>
            </a:extLst>
          </p:cNvPr>
          <p:cNvGrpSpPr/>
          <p:nvPr/>
        </p:nvGrpSpPr>
        <p:grpSpPr>
          <a:xfrm>
            <a:off x="4697099" y="4481386"/>
            <a:ext cx="2300394" cy="829372"/>
            <a:chOff x="6385210" y="1082541"/>
            <a:chExt cx="2300394" cy="829372"/>
          </a:xfrm>
        </p:grpSpPr>
        <p:sp>
          <p:nvSpPr>
            <p:cNvPr id="81" name="Google Shape;5240;p43">
              <a:extLst>
                <a:ext uri="{FF2B5EF4-FFF2-40B4-BE49-F238E27FC236}">
                  <a16:creationId xmlns:a16="http://schemas.microsoft.com/office/drawing/2014/main" id="{46C0BC27-3F7A-4369-9BDF-DFCBB111D23B}"/>
                </a:ext>
              </a:extLst>
            </p:cNvPr>
            <p:cNvSpPr/>
            <p:nvPr/>
          </p:nvSpPr>
          <p:spPr>
            <a:xfrm flipH="1">
              <a:off x="6427493" y="1144621"/>
              <a:ext cx="2182793" cy="767292"/>
            </a:xfrm>
            <a:custGeom>
              <a:avLst/>
              <a:gdLst/>
              <a:ahLst/>
              <a:cxnLst/>
              <a:rect l="l" t="t" r="r" b="b"/>
              <a:pathLst>
                <a:path w="67931" h="23879" extrusionOk="0">
                  <a:moveTo>
                    <a:pt x="55991" y="0"/>
                  </a:moveTo>
                  <a:lnTo>
                    <a:pt x="11939" y="0"/>
                  </a:lnTo>
                  <a:cubicBezTo>
                    <a:pt x="5352" y="0"/>
                    <a:pt x="0" y="5352"/>
                    <a:pt x="0" y="11939"/>
                  </a:cubicBezTo>
                  <a:lnTo>
                    <a:pt x="0" y="11939"/>
                  </a:lnTo>
                  <a:cubicBezTo>
                    <a:pt x="0" y="18526"/>
                    <a:pt x="5352" y="23879"/>
                    <a:pt x="11939" y="23879"/>
                  </a:cubicBezTo>
                  <a:lnTo>
                    <a:pt x="55991" y="23879"/>
                  </a:lnTo>
                  <a:cubicBezTo>
                    <a:pt x="62578" y="23879"/>
                    <a:pt x="67930" y="18526"/>
                    <a:pt x="67930" y="11939"/>
                  </a:cubicBezTo>
                  <a:cubicBezTo>
                    <a:pt x="67930" y="5352"/>
                    <a:pt x="62578" y="0"/>
                    <a:pt x="559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82" name="Google Shape;5241;p43">
              <a:extLst>
                <a:ext uri="{FF2B5EF4-FFF2-40B4-BE49-F238E27FC236}">
                  <a16:creationId xmlns:a16="http://schemas.microsoft.com/office/drawing/2014/main" id="{BE4D40FC-2E5F-421E-8B08-1F74C8269BCA}"/>
                </a:ext>
              </a:extLst>
            </p:cNvPr>
            <p:cNvSpPr/>
            <p:nvPr/>
          </p:nvSpPr>
          <p:spPr>
            <a:xfrm flipH="1">
              <a:off x="6501783" y="1082541"/>
              <a:ext cx="2183821" cy="766296"/>
            </a:xfrm>
            <a:custGeom>
              <a:avLst/>
              <a:gdLst/>
              <a:ahLst/>
              <a:cxnLst/>
              <a:rect l="l" t="t" r="r" b="b"/>
              <a:pathLst>
                <a:path w="67963" h="23848" extrusionOk="0">
                  <a:moveTo>
                    <a:pt x="11940" y="0"/>
                  </a:moveTo>
                  <a:cubicBezTo>
                    <a:pt x="5353" y="0"/>
                    <a:pt x="1" y="5321"/>
                    <a:pt x="1" y="11908"/>
                  </a:cubicBezTo>
                  <a:cubicBezTo>
                    <a:pt x="1" y="18527"/>
                    <a:pt x="5353" y="23847"/>
                    <a:pt x="11940" y="23847"/>
                  </a:cubicBezTo>
                  <a:lnTo>
                    <a:pt x="55991" y="23847"/>
                  </a:lnTo>
                  <a:cubicBezTo>
                    <a:pt x="62610" y="23847"/>
                    <a:pt x="67931" y="18527"/>
                    <a:pt x="67962" y="11908"/>
                  </a:cubicBezTo>
                  <a:cubicBezTo>
                    <a:pt x="67962" y="5321"/>
                    <a:pt x="62610" y="0"/>
                    <a:pt x="56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83" name="Google Shape;5243;p43">
              <a:extLst>
                <a:ext uri="{FF2B5EF4-FFF2-40B4-BE49-F238E27FC236}">
                  <a16:creationId xmlns:a16="http://schemas.microsoft.com/office/drawing/2014/main" id="{AE907AD3-4A7F-4955-A976-E5A988556DBE}"/>
                </a:ext>
              </a:extLst>
            </p:cNvPr>
            <p:cNvSpPr/>
            <p:nvPr/>
          </p:nvSpPr>
          <p:spPr>
            <a:xfrm flipH="1">
              <a:off x="6601636" y="1128330"/>
              <a:ext cx="673690" cy="673690"/>
            </a:xfrm>
            <a:custGeom>
              <a:avLst/>
              <a:gdLst/>
              <a:ahLst/>
              <a:cxnLst/>
              <a:rect l="l" t="t" r="r" b="b"/>
              <a:pathLst>
                <a:path w="20966" h="20966" extrusionOk="0">
                  <a:moveTo>
                    <a:pt x="10483" y="0"/>
                  </a:moveTo>
                  <a:cubicBezTo>
                    <a:pt x="4688" y="0"/>
                    <a:pt x="1" y="4719"/>
                    <a:pt x="1" y="10483"/>
                  </a:cubicBezTo>
                  <a:cubicBezTo>
                    <a:pt x="1" y="16278"/>
                    <a:pt x="4688" y="20965"/>
                    <a:pt x="10483" y="20965"/>
                  </a:cubicBezTo>
                  <a:cubicBezTo>
                    <a:pt x="16247" y="20965"/>
                    <a:pt x="20966" y="16278"/>
                    <a:pt x="20966" y="10483"/>
                  </a:cubicBezTo>
                  <a:cubicBezTo>
                    <a:pt x="20966" y="4719"/>
                    <a:pt x="16247" y="0"/>
                    <a:pt x="10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84" name="Google Shape;5244;p43">
              <a:extLst>
                <a:ext uri="{FF2B5EF4-FFF2-40B4-BE49-F238E27FC236}">
                  <a16:creationId xmlns:a16="http://schemas.microsoft.com/office/drawing/2014/main" id="{41DEC1D5-BED8-4E3C-BE1C-723AD6A3F0CC}"/>
                </a:ext>
              </a:extLst>
            </p:cNvPr>
            <p:cNvSpPr/>
            <p:nvPr/>
          </p:nvSpPr>
          <p:spPr>
            <a:xfrm flipH="1">
              <a:off x="6655555" y="1182248"/>
              <a:ext cx="566849" cy="566849"/>
            </a:xfrm>
            <a:custGeom>
              <a:avLst/>
              <a:gdLst/>
              <a:ahLst/>
              <a:cxnLst/>
              <a:rect l="l" t="t" r="r" b="b"/>
              <a:pathLst>
                <a:path w="17641" h="17641" extrusionOk="0">
                  <a:moveTo>
                    <a:pt x="8836" y="1"/>
                  </a:moveTo>
                  <a:cubicBezTo>
                    <a:pt x="3959" y="1"/>
                    <a:pt x="1" y="3928"/>
                    <a:pt x="1" y="8805"/>
                  </a:cubicBezTo>
                  <a:cubicBezTo>
                    <a:pt x="1" y="13682"/>
                    <a:pt x="3959" y="17640"/>
                    <a:pt x="8836" y="17640"/>
                  </a:cubicBezTo>
                  <a:cubicBezTo>
                    <a:pt x="13713" y="17640"/>
                    <a:pt x="17640" y="13682"/>
                    <a:pt x="17640" y="8805"/>
                  </a:cubicBezTo>
                  <a:cubicBezTo>
                    <a:pt x="17640" y="3928"/>
                    <a:pt x="13713" y="1"/>
                    <a:pt x="88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Body)"/>
                <a:cs typeface="Arial" panose="020B0604020202020204" pitchFamily="34" charset="0"/>
              </a:endParaRPr>
            </a:p>
          </p:txBody>
        </p:sp>
        <p:sp>
          <p:nvSpPr>
            <p:cNvPr id="85" name="Google Shape;5288;p43">
              <a:extLst>
                <a:ext uri="{FF2B5EF4-FFF2-40B4-BE49-F238E27FC236}">
                  <a16:creationId xmlns:a16="http://schemas.microsoft.com/office/drawing/2014/main" id="{AF56AAF9-FFF9-4AD1-8CCE-205597716727}"/>
                </a:ext>
              </a:extLst>
            </p:cNvPr>
            <p:cNvSpPr txBox="1"/>
            <p:nvPr/>
          </p:nvSpPr>
          <p:spPr>
            <a:xfrm>
              <a:off x="6385210" y="1285223"/>
              <a:ext cx="727608" cy="34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Arial (Body)"/>
                  <a:ea typeface="Fira Sans Medium"/>
                  <a:cs typeface="Arial" panose="020B0604020202020204" pitchFamily="34" charset="0"/>
                  <a:sym typeface="Fira Sans Medium"/>
                </a:rPr>
                <a:t>2</a:t>
              </a:r>
              <a:endParaRPr dirty="0">
                <a:solidFill>
                  <a:srgbClr val="FFFFFF"/>
                </a:solidFill>
                <a:latin typeface="Arial (Body)"/>
                <a:ea typeface="Fira Sans Medium"/>
                <a:cs typeface="Arial" panose="020B0604020202020204" pitchFamily="34" charset="0"/>
                <a:sym typeface="Fira Sans Medium"/>
              </a:endParaRPr>
            </a:p>
          </p:txBody>
        </p:sp>
        <p:sp>
          <p:nvSpPr>
            <p:cNvPr id="86" name="Google Shape;5289;p43">
              <a:extLst>
                <a:ext uri="{FF2B5EF4-FFF2-40B4-BE49-F238E27FC236}">
                  <a16:creationId xmlns:a16="http://schemas.microsoft.com/office/drawing/2014/main" id="{079C25B9-CD12-43A2-A50C-F76ABC3A2E25}"/>
                </a:ext>
              </a:extLst>
            </p:cNvPr>
            <p:cNvSpPr txBox="1"/>
            <p:nvPr/>
          </p:nvSpPr>
          <p:spPr>
            <a:xfrm>
              <a:off x="7166737" y="1416223"/>
              <a:ext cx="1375800" cy="414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FFFF"/>
                  </a:solidFill>
                  <a:latin typeface="Arial (Body)"/>
                  <a:ea typeface="Fira Sans"/>
                  <a:cs typeface="Arial" panose="020B0604020202020204" pitchFamily="34" charset="0"/>
                  <a:sym typeface="Fira Sans"/>
                </a:rPr>
                <a:t>Mục tiêu của đề tài</a:t>
              </a:r>
              <a:endParaRPr dirty="0">
                <a:solidFill>
                  <a:srgbClr val="FFFFFF"/>
                </a:solidFill>
                <a:latin typeface="Arial (Body)"/>
                <a:ea typeface="Fira Sans"/>
                <a:cs typeface="Arial" panose="020B0604020202020204" pitchFamily="34" charset="0"/>
                <a:sym typeface="Fira Sans"/>
              </a:endParaRPr>
            </a:p>
          </p:txBody>
        </p:sp>
      </p:grpSp>
      <p:grpSp>
        <p:nvGrpSpPr>
          <p:cNvPr id="2" name="Group 1"/>
          <p:cNvGrpSpPr/>
          <p:nvPr/>
        </p:nvGrpSpPr>
        <p:grpSpPr>
          <a:xfrm>
            <a:off x="8015100" y="2626931"/>
            <a:ext cx="2395053" cy="932693"/>
            <a:chOff x="8100825" y="2712656"/>
            <a:chExt cx="2395053" cy="932693"/>
          </a:xfrm>
        </p:grpSpPr>
        <p:sp>
          <p:nvSpPr>
            <p:cNvPr id="73" name="Google Shape;5272;p43">
              <a:extLst>
                <a:ext uri="{FF2B5EF4-FFF2-40B4-BE49-F238E27FC236}">
                  <a16:creationId xmlns:a16="http://schemas.microsoft.com/office/drawing/2014/main" id="{7B1D9B4D-AC42-4DE5-B492-CA3A72B4E463}"/>
                </a:ext>
              </a:extLst>
            </p:cNvPr>
            <p:cNvSpPr/>
            <p:nvPr/>
          </p:nvSpPr>
          <p:spPr>
            <a:xfrm>
              <a:off x="8313085" y="2878057"/>
              <a:ext cx="2182793" cy="767292"/>
            </a:xfrm>
            <a:custGeom>
              <a:avLst/>
              <a:gdLst/>
              <a:ahLst/>
              <a:cxnLst/>
              <a:rect l="l" t="t" r="r" b="b"/>
              <a:pathLst>
                <a:path w="67931" h="23879" extrusionOk="0">
                  <a:moveTo>
                    <a:pt x="11940" y="23879"/>
                  </a:moveTo>
                  <a:lnTo>
                    <a:pt x="55992" y="23879"/>
                  </a:lnTo>
                  <a:cubicBezTo>
                    <a:pt x="62579" y="23879"/>
                    <a:pt x="67931" y="18526"/>
                    <a:pt x="67931" y="11939"/>
                  </a:cubicBezTo>
                  <a:cubicBezTo>
                    <a:pt x="67931" y="5352"/>
                    <a:pt x="62579" y="0"/>
                    <a:pt x="55992" y="0"/>
                  </a:cubicBezTo>
                  <a:lnTo>
                    <a:pt x="11940" y="0"/>
                  </a:lnTo>
                  <a:cubicBezTo>
                    <a:pt x="5321" y="0"/>
                    <a:pt x="1" y="5352"/>
                    <a:pt x="1" y="11939"/>
                  </a:cubicBezTo>
                  <a:lnTo>
                    <a:pt x="1" y="11939"/>
                  </a:lnTo>
                  <a:cubicBezTo>
                    <a:pt x="1" y="18526"/>
                    <a:pt x="5321" y="23879"/>
                    <a:pt x="11940" y="23879"/>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74" name="Google Shape;5273;p43">
              <a:extLst>
                <a:ext uri="{FF2B5EF4-FFF2-40B4-BE49-F238E27FC236}">
                  <a16:creationId xmlns:a16="http://schemas.microsoft.com/office/drawing/2014/main" id="{903C775B-7DA0-4664-80AC-1CFA09D7125A}"/>
                </a:ext>
              </a:extLst>
            </p:cNvPr>
            <p:cNvSpPr/>
            <p:nvPr/>
          </p:nvSpPr>
          <p:spPr>
            <a:xfrm>
              <a:off x="8237798" y="2815977"/>
              <a:ext cx="2182793" cy="766296"/>
            </a:xfrm>
            <a:custGeom>
              <a:avLst/>
              <a:gdLst/>
              <a:ahLst/>
              <a:cxnLst/>
              <a:rect l="l" t="t" r="r" b="b"/>
              <a:pathLst>
                <a:path w="67931" h="23848" extrusionOk="0">
                  <a:moveTo>
                    <a:pt x="11939" y="0"/>
                  </a:moveTo>
                  <a:cubicBezTo>
                    <a:pt x="5352" y="0"/>
                    <a:pt x="0" y="5321"/>
                    <a:pt x="0" y="11908"/>
                  </a:cubicBezTo>
                  <a:cubicBezTo>
                    <a:pt x="0" y="18527"/>
                    <a:pt x="5352" y="23847"/>
                    <a:pt x="11939" y="23847"/>
                  </a:cubicBezTo>
                  <a:lnTo>
                    <a:pt x="55991" y="23847"/>
                  </a:lnTo>
                  <a:cubicBezTo>
                    <a:pt x="62610" y="23847"/>
                    <a:pt x="67930" y="18527"/>
                    <a:pt x="67930" y="11908"/>
                  </a:cubicBezTo>
                  <a:cubicBezTo>
                    <a:pt x="67930" y="5321"/>
                    <a:pt x="62610" y="0"/>
                    <a:pt x="55991" y="0"/>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75" name="Google Shape;5274;p43">
              <a:extLst>
                <a:ext uri="{FF2B5EF4-FFF2-40B4-BE49-F238E27FC236}">
                  <a16:creationId xmlns:a16="http://schemas.microsoft.com/office/drawing/2014/main" id="{523B19AF-8DA8-4871-A2C1-E95D68938175}"/>
                </a:ext>
              </a:extLst>
            </p:cNvPr>
            <p:cNvSpPr/>
            <p:nvPr/>
          </p:nvSpPr>
          <p:spPr>
            <a:xfrm>
              <a:off x="8347691" y="2887238"/>
              <a:ext cx="673690" cy="673690"/>
            </a:xfrm>
            <a:custGeom>
              <a:avLst/>
              <a:gdLst/>
              <a:ahLst/>
              <a:cxnLst/>
              <a:rect l="l" t="t" r="r" b="b"/>
              <a:pathLst>
                <a:path w="20966" h="20966" extrusionOk="0">
                  <a:moveTo>
                    <a:pt x="10483" y="0"/>
                  </a:moveTo>
                  <a:cubicBezTo>
                    <a:pt x="4687" y="0"/>
                    <a:pt x="0" y="4719"/>
                    <a:pt x="0" y="10483"/>
                  </a:cubicBezTo>
                  <a:cubicBezTo>
                    <a:pt x="0" y="16278"/>
                    <a:pt x="4687" y="20965"/>
                    <a:pt x="10483" y="20965"/>
                  </a:cubicBezTo>
                  <a:cubicBezTo>
                    <a:pt x="16247" y="20965"/>
                    <a:pt x="20965" y="16278"/>
                    <a:pt x="20965" y="10483"/>
                  </a:cubicBezTo>
                  <a:cubicBezTo>
                    <a:pt x="20965" y="4719"/>
                    <a:pt x="16247" y="0"/>
                    <a:pt x="10483"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76" name="Google Shape;5275;p43">
              <a:extLst>
                <a:ext uri="{FF2B5EF4-FFF2-40B4-BE49-F238E27FC236}">
                  <a16:creationId xmlns:a16="http://schemas.microsoft.com/office/drawing/2014/main" id="{7A36E228-1347-49AC-86C8-2E6195BFAB07}"/>
                </a:ext>
              </a:extLst>
            </p:cNvPr>
            <p:cNvSpPr/>
            <p:nvPr/>
          </p:nvSpPr>
          <p:spPr>
            <a:xfrm>
              <a:off x="8416224" y="2954100"/>
              <a:ext cx="536624" cy="536624"/>
            </a:xfrm>
            <a:custGeom>
              <a:avLst/>
              <a:gdLst/>
              <a:ahLst/>
              <a:cxnLst/>
              <a:rect l="l" t="t" r="r" b="b"/>
              <a:pathLst>
                <a:path w="20966" h="20966" extrusionOk="0">
                  <a:moveTo>
                    <a:pt x="10483" y="0"/>
                  </a:moveTo>
                  <a:cubicBezTo>
                    <a:pt x="4688" y="0"/>
                    <a:pt x="1" y="4719"/>
                    <a:pt x="1" y="10483"/>
                  </a:cubicBezTo>
                  <a:cubicBezTo>
                    <a:pt x="1" y="16278"/>
                    <a:pt x="4688" y="20965"/>
                    <a:pt x="10483" y="20965"/>
                  </a:cubicBezTo>
                  <a:cubicBezTo>
                    <a:pt x="16279" y="20965"/>
                    <a:pt x="20966" y="16278"/>
                    <a:pt x="20966" y="10483"/>
                  </a:cubicBezTo>
                  <a:cubicBezTo>
                    <a:pt x="20966" y="4719"/>
                    <a:pt x="16279" y="0"/>
                    <a:pt x="10483" y="0"/>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77" name="Google Shape;5281;p43">
              <a:extLst>
                <a:ext uri="{FF2B5EF4-FFF2-40B4-BE49-F238E27FC236}">
                  <a16:creationId xmlns:a16="http://schemas.microsoft.com/office/drawing/2014/main" id="{93975FB7-1BC3-48BB-859D-6DB4E6F94E0E}"/>
                </a:ext>
              </a:extLst>
            </p:cNvPr>
            <p:cNvSpPr/>
            <p:nvPr/>
          </p:nvSpPr>
          <p:spPr>
            <a:xfrm>
              <a:off x="8689613" y="3074451"/>
              <a:ext cx="22396" cy="20372"/>
            </a:xfrm>
            <a:custGeom>
              <a:avLst/>
              <a:gdLst/>
              <a:ahLst/>
              <a:cxnLst/>
              <a:rect l="l" t="t" r="r" b="b"/>
              <a:pathLst>
                <a:path w="697" h="634" extrusionOk="0">
                  <a:moveTo>
                    <a:pt x="634" y="444"/>
                  </a:moveTo>
                  <a:cubicBezTo>
                    <a:pt x="570" y="634"/>
                    <a:pt x="380" y="570"/>
                    <a:pt x="222" y="507"/>
                  </a:cubicBezTo>
                  <a:cubicBezTo>
                    <a:pt x="64" y="444"/>
                    <a:pt x="0" y="412"/>
                    <a:pt x="32" y="254"/>
                  </a:cubicBezTo>
                  <a:cubicBezTo>
                    <a:pt x="95" y="95"/>
                    <a:pt x="127" y="0"/>
                    <a:pt x="285" y="64"/>
                  </a:cubicBezTo>
                  <a:cubicBezTo>
                    <a:pt x="475" y="127"/>
                    <a:pt x="697" y="285"/>
                    <a:pt x="634" y="4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Body)"/>
                <a:cs typeface="Arial" panose="020B0604020202020204" pitchFamily="34" charset="0"/>
              </a:endParaRPr>
            </a:p>
          </p:txBody>
        </p:sp>
        <p:sp>
          <p:nvSpPr>
            <p:cNvPr id="79" name="Google Shape;5283;p43">
              <a:extLst>
                <a:ext uri="{FF2B5EF4-FFF2-40B4-BE49-F238E27FC236}">
                  <a16:creationId xmlns:a16="http://schemas.microsoft.com/office/drawing/2014/main" id="{3C318D29-D1CD-462F-9FEB-CE9E419698E3}"/>
                </a:ext>
              </a:extLst>
            </p:cNvPr>
            <p:cNvSpPr txBox="1"/>
            <p:nvPr/>
          </p:nvSpPr>
          <p:spPr>
            <a:xfrm>
              <a:off x="8943524" y="2712656"/>
              <a:ext cx="1451115" cy="79418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FFFFFF"/>
                  </a:solidFill>
                  <a:latin typeface="Arial (Body)"/>
                  <a:ea typeface="Fira Sans"/>
                  <a:cs typeface="Arial" panose="020B0604020202020204" pitchFamily="34" charset="0"/>
                  <a:sym typeface="Fira Sans"/>
                </a:rPr>
                <a:t>Nội dung nghiên cứu</a:t>
              </a:r>
              <a:endParaRPr dirty="0">
                <a:solidFill>
                  <a:srgbClr val="FFFFFF"/>
                </a:solidFill>
                <a:latin typeface="Arial (Body)"/>
                <a:ea typeface="Fira Sans"/>
                <a:cs typeface="Arial" panose="020B0604020202020204" pitchFamily="34" charset="0"/>
                <a:sym typeface="Fira Sans"/>
              </a:endParaRPr>
            </a:p>
          </p:txBody>
        </p:sp>
        <p:sp>
          <p:nvSpPr>
            <p:cNvPr id="88" name="Google Shape;5288;p43">
              <a:extLst>
                <a:ext uri="{FF2B5EF4-FFF2-40B4-BE49-F238E27FC236}">
                  <a16:creationId xmlns:a16="http://schemas.microsoft.com/office/drawing/2014/main" id="{AF56AAF9-FFF9-4AD1-8CCE-205597716727}"/>
                </a:ext>
              </a:extLst>
            </p:cNvPr>
            <p:cNvSpPr txBox="1"/>
            <p:nvPr/>
          </p:nvSpPr>
          <p:spPr>
            <a:xfrm>
              <a:off x="8100825" y="3045566"/>
              <a:ext cx="727608" cy="34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Arial (Body)"/>
                  <a:ea typeface="Fira Sans Medium"/>
                  <a:cs typeface="Times New Roman" panose="02020603050405020304" pitchFamily="18" charset="0"/>
                  <a:sym typeface="Fira Sans Medium"/>
                </a:rPr>
                <a:t>3</a:t>
              </a:r>
              <a:endParaRPr dirty="0">
                <a:solidFill>
                  <a:srgbClr val="FFFFFF"/>
                </a:solidFill>
                <a:latin typeface="Arial (Body)"/>
                <a:ea typeface="Fira Sans Medium"/>
                <a:cs typeface="Times New Roman" panose="02020603050405020304" pitchFamily="18" charset="0"/>
                <a:sym typeface="Fira Sans Medium"/>
              </a:endParaRPr>
            </a:p>
          </p:txBody>
        </p:sp>
      </p:grpSp>
      <p:sp>
        <p:nvSpPr>
          <p:cNvPr id="89" name="Google Shape;201;p29"/>
          <p:cNvSpPr/>
          <p:nvPr/>
        </p:nvSpPr>
        <p:spPr>
          <a:xfrm rot="6119317">
            <a:off x="9524974" y="2581534"/>
            <a:ext cx="5893712" cy="2686594"/>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chemeClr val="bg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Rectangle 86"/>
          <p:cNvSpPr/>
          <p:nvPr/>
        </p:nvSpPr>
        <p:spPr>
          <a:xfrm>
            <a:off x="8078967" y="5065267"/>
            <a:ext cx="3807851" cy="1703030"/>
          </a:xfrm>
          <a:prstGeom prst="rect">
            <a:avLst/>
          </a:prstGeom>
        </p:spPr>
        <p:txBody>
          <a:bodyPr wrap="square">
            <a:spAutoFit/>
          </a:bodyPr>
          <a:lstStyle/>
          <a:p>
            <a:pPr lvl="0" algn="just" fontAlgn="base">
              <a:lnSpc>
                <a:spcPct val="150000"/>
              </a:lnSpc>
            </a:pPr>
            <a:r>
              <a:rPr lang="vi-VN">
                <a:solidFill>
                  <a:srgbClr val="002060"/>
                </a:solidFill>
                <a:latin typeface="Arial (Body)"/>
                <a:cs typeface="Arial" panose="020B0604020202020204" pitchFamily="34" charset="0"/>
              </a:rPr>
              <a:t>Tìm hiểu </a:t>
            </a:r>
            <a:r>
              <a:rPr lang="en-US">
                <a:solidFill>
                  <a:srgbClr val="002060"/>
                </a:solidFill>
                <a:latin typeface="Arial (Body)"/>
                <a:cs typeface="Arial" panose="020B0604020202020204" pitchFamily="34" charset="0"/>
              </a:rPr>
              <a:t>về lý thuyết</a:t>
            </a:r>
            <a:r>
              <a:rPr lang="vi-VN">
                <a:solidFill>
                  <a:srgbClr val="002060"/>
                </a:solidFill>
                <a:latin typeface="Arial (Body)"/>
                <a:cs typeface="Arial" panose="020B0604020202020204" pitchFamily="34" charset="0"/>
              </a:rPr>
              <a:t> </a:t>
            </a:r>
            <a:endParaRPr lang="en-US">
              <a:solidFill>
                <a:srgbClr val="002060"/>
              </a:solidFill>
              <a:latin typeface="Arial (Body)"/>
              <a:cs typeface="Arial" panose="020B0604020202020204" pitchFamily="34" charset="0"/>
            </a:endParaRPr>
          </a:p>
          <a:p>
            <a:pPr algn="just" fontAlgn="base">
              <a:lnSpc>
                <a:spcPct val="150000"/>
              </a:lnSpc>
            </a:pPr>
            <a:r>
              <a:rPr lang="vi-VN">
                <a:solidFill>
                  <a:srgbClr val="002060"/>
                </a:solidFill>
                <a:latin typeface="Arial (Body)"/>
                <a:cs typeface="Arial" panose="020B0604020202020204" pitchFamily="34" charset="0"/>
              </a:rPr>
              <a:t>Thiết kế </a:t>
            </a:r>
            <a:r>
              <a:rPr lang="en-US">
                <a:solidFill>
                  <a:srgbClr val="002060"/>
                </a:solidFill>
                <a:latin typeface="Arial (Body)"/>
                <a:cs typeface="Arial" panose="020B0604020202020204" pitchFamily="34" charset="0"/>
              </a:rPr>
              <a:t>chế tạo thiết bị </a:t>
            </a:r>
          </a:p>
          <a:p>
            <a:pPr algn="just" fontAlgn="base">
              <a:lnSpc>
                <a:spcPct val="150000"/>
              </a:lnSpc>
            </a:pPr>
            <a:r>
              <a:rPr lang="en-US">
                <a:solidFill>
                  <a:srgbClr val="002060"/>
                </a:solidFill>
                <a:latin typeface="Arial (Body)"/>
                <a:cs typeface="Arial" panose="020B0604020202020204" pitchFamily="34" charset="0"/>
              </a:rPr>
              <a:t>Chạy thử nghiệm, đánh giá hoạt </a:t>
            </a:r>
          </a:p>
          <a:p>
            <a:pPr algn="just" fontAlgn="base">
              <a:lnSpc>
                <a:spcPct val="150000"/>
              </a:lnSpc>
            </a:pPr>
            <a:r>
              <a:rPr lang="en-US">
                <a:solidFill>
                  <a:srgbClr val="002060"/>
                </a:solidFill>
                <a:latin typeface="Arial (Body)"/>
                <a:cs typeface="Arial" panose="020B0604020202020204" pitchFamily="34" charset="0"/>
              </a:rPr>
              <a:t>động và tính hiệu quả của thiết bị</a:t>
            </a:r>
          </a:p>
        </p:txBody>
      </p:sp>
    </p:spTree>
    <p:extLst>
      <p:ext uri="{BB962C8B-B14F-4D97-AF65-F5344CB8AC3E}">
        <p14:creationId xmlns:p14="http://schemas.microsoft.com/office/powerpoint/2010/main" val="340364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985560" y="137595"/>
            <a:ext cx="4197928" cy="523220"/>
          </a:xfrm>
          <a:prstGeom prst="rect">
            <a:avLst/>
          </a:prstGeom>
          <a:noFill/>
        </p:spPr>
        <p:txBody>
          <a:bodyPr wrap="square" rtlCol="0">
            <a:spAutoFit/>
          </a:bodyPr>
          <a:lstStyle/>
          <a:p>
            <a:r>
              <a:rPr lang="en-US" sz="2800" b="1">
                <a:solidFill>
                  <a:schemeClr val="accent1">
                    <a:lumMod val="50000"/>
                  </a:schemeClr>
                </a:solidFill>
                <a:latin typeface="Arial (Body)"/>
                <a:cs typeface="Arial" panose="020B0604020202020204" pitchFamily="34" charset="0"/>
              </a:rPr>
              <a:t>1. Giới thiệu chung</a:t>
            </a:r>
          </a:p>
        </p:txBody>
      </p:sp>
      <p:sp>
        <p:nvSpPr>
          <p:cNvPr id="2" name="TextBox 1"/>
          <p:cNvSpPr txBox="1"/>
          <p:nvPr/>
        </p:nvSpPr>
        <p:spPr>
          <a:xfrm>
            <a:off x="1202067" y="1623256"/>
            <a:ext cx="9961233" cy="1015663"/>
          </a:xfrm>
          <a:prstGeom prst="rect">
            <a:avLst/>
          </a:prstGeom>
          <a:noFill/>
        </p:spPr>
        <p:txBody>
          <a:bodyPr wrap="square" rtlCol="0">
            <a:spAutoFit/>
          </a:bodyPr>
          <a:lstStyle/>
          <a:p>
            <a:pPr algn="just"/>
            <a:r>
              <a:rPr lang="fr-FR" sz="2000">
                <a:latin typeface="Arial (Body)"/>
                <a:cs typeface="Arial" panose="020B0604020202020204" pitchFamily="34" charset="0"/>
              </a:rPr>
              <a:t>Rơ-le số là loại khí cụ điện tử, thiết kế thành bộ từng loại để bảo vệ cho một loại thiết bị điện bằng cách đóng hay cắt những máy cắt để kịp thời loại trừ một hoặc nhiều sự cố của thiết bị điện </a:t>
            </a:r>
            <a:r>
              <a:rPr lang="vi-VN" sz="2000">
                <a:latin typeface="Arial (Body)"/>
                <a:cs typeface="Arial" panose="020B0604020202020204" pitchFamily="34" charset="0"/>
              </a:rPr>
              <a:t>ấy.</a:t>
            </a:r>
            <a:endParaRPr lang="en-US" sz="2000">
              <a:latin typeface="Arial (Body)"/>
              <a:cs typeface="Arial" panose="020B0604020202020204" pitchFamily="34" charset="0"/>
            </a:endParaRPr>
          </a:p>
        </p:txBody>
      </p:sp>
      <p:sp>
        <p:nvSpPr>
          <p:cNvPr id="3" name="TextBox 2"/>
          <p:cNvSpPr txBox="1"/>
          <p:nvPr/>
        </p:nvSpPr>
        <p:spPr>
          <a:xfrm>
            <a:off x="810335" y="970941"/>
            <a:ext cx="4681728" cy="430887"/>
          </a:xfrm>
          <a:prstGeom prst="rect">
            <a:avLst/>
          </a:prstGeom>
          <a:noFill/>
        </p:spPr>
        <p:txBody>
          <a:bodyPr wrap="square" rtlCol="0">
            <a:spAutoFit/>
          </a:bodyPr>
          <a:lstStyle/>
          <a:p>
            <a:pPr marL="285750" indent="-285750">
              <a:buFont typeface="Wingdings" panose="05000000000000000000" pitchFamily="2" charset="2"/>
              <a:buChar char="v"/>
            </a:pPr>
            <a:r>
              <a:rPr lang="en-US" sz="2200" b="1">
                <a:latin typeface="Arial (Body)"/>
                <a:cs typeface="Arial" panose="020B0604020202020204" pitchFamily="34" charset="0"/>
              </a:rPr>
              <a:t>Giới thiệu về rơ-le số</a:t>
            </a:r>
          </a:p>
        </p:txBody>
      </p:sp>
      <p:pic>
        <p:nvPicPr>
          <p:cNvPr id="5" name="Picture 4"/>
          <p:cNvPicPr/>
          <p:nvPr/>
        </p:nvPicPr>
        <p:blipFill>
          <a:blip r:embed="rId3"/>
          <a:stretch>
            <a:fillRect/>
          </a:stretch>
        </p:blipFill>
        <p:spPr>
          <a:xfrm>
            <a:off x="6182683" y="2918334"/>
            <a:ext cx="4583327" cy="3103845"/>
          </a:xfrm>
          <a:prstGeom prst="rect">
            <a:avLst/>
          </a:prstGeom>
        </p:spPr>
      </p:pic>
      <p:sp>
        <p:nvSpPr>
          <p:cNvPr id="4" name="Rectangle 3"/>
          <p:cNvSpPr/>
          <p:nvPr/>
        </p:nvSpPr>
        <p:spPr>
          <a:xfrm>
            <a:off x="6408717" y="6164206"/>
            <a:ext cx="4131259"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Rơ-le số truyền thế hệ thứ nhất (1986)</a:t>
            </a:r>
            <a:endParaRPr lang="en-US" i="1">
              <a:solidFill>
                <a:schemeClr val="accent1">
                  <a:lumMod val="50000"/>
                </a:schemeClr>
              </a:solidFill>
              <a:latin typeface="Arial (Body)"/>
            </a:endParaRPr>
          </a:p>
        </p:txBody>
      </p:sp>
      <p:sp>
        <p:nvSpPr>
          <p:cNvPr id="7" name="Rectangle 6"/>
          <p:cNvSpPr/>
          <p:nvPr/>
        </p:nvSpPr>
        <p:spPr>
          <a:xfrm>
            <a:off x="2262963" y="6164206"/>
            <a:ext cx="2002471" cy="369332"/>
          </a:xfrm>
          <a:prstGeom prst="rect">
            <a:avLst/>
          </a:prstGeom>
        </p:spPr>
        <p:txBody>
          <a:bodyPr wrap="none">
            <a:spAutoFit/>
          </a:bodyPr>
          <a:lstStyle/>
          <a:p>
            <a:r>
              <a:rPr lang="vi-VN" i="1">
                <a:solidFill>
                  <a:schemeClr val="accent1">
                    <a:lumMod val="50000"/>
                  </a:schemeClr>
                </a:solidFill>
                <a:latin typeface="Arial (Body)"/>
              </a:rPr>
              <a:t>Rơ</a:t>
            </a:r>
            <a:r>
              <a:rPr lang="en-US" i="1">
                <a:solidFill>
                  <a:schemeClr val="accent1">
                    <a:lumMod val="50000"/>
                  </a:schemeClr>
                </a:solidFill>
                <a:latin typeface="Arial (Body)"/>
              </a:rPr>
              <a:t>-le kỹ thuật số </a:t>
            </a:r>
          </a:p>
        </p:txBody>
      </p:sp>
      <p:pic>
        <p:nvPicPr>
          <p:cNvPr id="8" name="Picture 7"/>
          <p:cNvPicPr>
            <a:picLocks noChangeAspect="1"/>
          </p:cNvPicPr>
          <p:nvPr/>
        </p:nvPicPr>
        <p:blipFill>
          <a:blip r:embed="rId4"/>
          <a:stretch>
            <a:fillRect/>
          </a:stretch>
        </p:blipFill>
        <p:spPr>
          <a:xfrm>
            <a:off x="1628490" y="2918334"/>
            <a:ext cx="3271418" cy="3103845"/>
          </a:xfrm>
          <a:prstGeom prst="rect">
            <a:avLst/>
          </a:prstGeom>
        </p:spPr>
      </p:pic>
    </p:spTree>
    <p:extLst>
      <p:ext uri="{BB962C8B-B14F-4D97-AF65-F5344CB8AC3E}">
        <p14:creationId xmlns:p14="http://schemas.microsoft.com/office/powerpoint/2010/main" val="42941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939684" y="109228"/>
            <a:ext cx="7849432" cy="523220"/>
          </a:xfrm>
          <a:prstGeom prst="rect">
            <a:avLst/>
          </a:prstGeom>
          <a:noFill/>
        </p:spPr>
        <p:txBody>
          <a:bodyPr wrap="square" rtlCol="0">
            <a:spAutoFit/>
          </a:bodyPr>
          <a:lstStyle/>
          <a:p>
            <a:pPr eaLnBrk="0" hangingPunct="0"/>
            <a:r>
              <a:rPr lang="en-US" sz="2800" b="1">
                <a:solidFill>
                  <a:schemeClr val="accent1">
                    <a:lumMod val="50000"/>
                  </a:schemeClr>
                </a:solidFill>
                <a:latin typeface="Arial (Body)"/>
                <a:cs typeface="Arial" panose="020B0604020202020204" pitchFamily="34" charset="0"/>
              </a:rPr>
              <a:t>2. Nghiên cứu thiết kế thiết bị Rơ-le số</a:t>
            </a:r>
          </a:p>
        </p:txBody>
      </p:sp>
      <p:sp>
        <p:nvSpPr>
          <p:cNvPr id="3" name="TextBox 2"/>
          <p:cNvSpPr txBox="1"/>
          <p:nvPr/>
        </p:nvSpPr>
        <p:spPr>
          <a:xfrm>
            <a:off x="1219200" y="888982"/>
            <a:ext cx="5484114" cy="400110"/>
          </a:xfrm>
          <a:prstGeom prst="rect">
            <a:avLst/>
          </a:prstGeom>
          <a:noFill/>
        </p:spPr>
        <p:txBody>
          <a:bodyPr wrap="square" rtlCol="0">
            <a:spAutoFit/>
          </a:bodyPr>
          <a:lstStyle/>
          <a:p>
            <a:pPr lvl="1"/>
            <a:r>
              <a:rPr lang="en-US" sz="2000" b="1">
                <a:latin typeface="Arial (Body)"/>
              </a:rPr>
              <a:t>Xây dựng mạch đo và xử lý quá dòng</a:t>
            </a:r>
          </a:p>
        </p:txBody>
      </p:sp>
      <p:pic>
        <p:nvPicPr>
          <p:cNvPr id="9" name="Hình ảnh 27"/>
          <p:cNvPicPr/>
          <p:nvPr/>
        </p:nvPicPr>
        <p:blipFill>
          <a:blip r:embed="rId2"/>
          <a:stretch>
            <a:fillRect/>
          </a:stretch>
        </p:blipFill>
        <p:spPr>
          <a:xfrm>
            <a:off x="376291" y="3318383"/>
            <a:ext cx="4956482" cy="2552954"/>
          </a:xfrm>
          <a:prstGeom prst="rect">
            <a:avLst/>
          </a:prstGeom>
          <a:ln>
            <a:solidFill>
              <a:schemeClr val="tx1"/>
            </a:solidFill>
          </a:ln>
        </p:spPr>
      </p:pic>
      <p:sp>
        <p:nvSpPr>
          <p:cNvPr id="8" name="Rectangle 7"/>
          <p:cNvSpPr/>
          <p:nvPr/>
        </p:nvSpPr>
        <p:spPr>
          <a:xfrm>
            <a:off x="654250" y="6139184"/>
            <a:ext cx="4400564"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Sơ đồ nguyên lý mạch đo dòng điện Irms</a:t>
            </a:r>
            <a:endParaRPr lang="en-US" i="1">
              <a:solidFill>
                <a:schemeClr val="accent1">
                  <a:lumMod val="50000"/>
                </a:schemeClr>
              </a:solidFill>
              <a:latin typeface="Arial (Body)"/>
            </a:endParaRPr>
          </a:p>
        </p:txBody>
      </p:sp>
      <mc:AlternateContent xmlns:mc="http://schemas.openxmlformats.org/markup-compatibility/2006" xmlns:a14="http://schemas.microsoft.com/office/drawing/2010/main">
        <mc:Choice Requires="a14">
          <p:sp>
            <p:nvSpPr>
              <p:cNvPr id="2" name="Rectangle 1"/>
              <p:cNvSpPr/>
              <p:nvPr/>
            </p:nvSpPr>
            <p:spPr>
              <a:xfrm>
                <a:off x="1054894" y="1390447"/>
                <a:ext cx="2081211" cy="1169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𝑅𝑀𝑆</m:t>
                          </m:r>
                        </m:sub>
                      </m:sSub>
                      <m:r>
                        <a:rPr lang="en-US" i="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𝑁</m:t>
                              </m:r>
                            </m:den>
                          </m:f>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𝑛</m:t>
                              </m:r>
                              <m:r>
                                <a:rPr lang="en-US" i="0">
                                  <a:latin typeface="Cambria Math" panose="02040503050406030204" pitchFamily="18" charset="0"/>
                                </a:rPr>
                                <m:t>=0</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0">
                                          <a:latin typeface="Cambria Math" panose="02040503050406030204" pitchFamily="18" charset="0"/>
                                        </a:rPr>
                                        <m:t>ⅈ</m:t>
                                      </m:r>
                                    </m:e>
                                    <m:sub>
                                      <m:r>
                                        <a:rPr lang="en-US" i="1">
                                          <a:latin typeface="Cambria Math" panose="02040503050406030204" pitchFamily="18" charset="0"/>
                                        </a:rPr>
                                        <m:t>𝑛</m:t>
                                      </m:r>
                                    </m:sub>
                                  </m:sSub>
                                </m:e>
                                <m:sup>
                                  <m:r>
                                    <a:rPr lang="en-US" i="0">
                                      <a:latin typeface="Cambria Math" panose="02040503050406030204" pitchFamily="18" charset="0"/>
                                    </a:rPr>
                                    <m:t>2</m:t>
                                  </m:r>
                                </m:sup>
                              </m:sSup>
                            </m:e>
                          </m:nary>
                        </m:e>
                      </m:rad>
                      <m:r>
                        <a:rPr lang="en-US" i="0">
                          <a:latin typeface="Cambria Math" panose="02040503050406030204" pitchFamily="18" charset="0"/>
                        </a:rPr>
                        <m:t> </m:t>
                      </m:r>
                    </m:oMath>
                  </m:oMathPara>
                </a14:m>
                <a:endParaRPr lang="en-US">
                  <a:latin typeface="Arial (Body)"/>
                </a:endParaRPr>
              </a:p>
            </p:txBody>
          </p:sp>
        </mc:Choice>
        <mc:Fallback xmlns="">
          <p:sp>
            <p:nvSpPr>
              <p:cNvPr id="2" name="Rectangle 1"/>
              <p:cNvSpPr>
                <a:spLocks noRot="1" noChangeAspect="1" noMove="1" noResize="1" noEditPoints="1" noAdjustHandles="1" noChangeArrowheads="1" noChangeShapeType="1" noTextEdit="1"/>
              </p:cNvSpPr>
              <p:nvPr/>
            </p:nvSpPr>
            <p:spPr>
              <a:xfrm>
                <a:off x="1054894" y="1390447"/>
                <a:ext cx="2081211" cy="11699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873500" y="1516379"/>
                <a:ext cx="2325957" cy="918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m:t>
                      </m:r>
                      <m:d>
                        <m:dPr>
                          <m:ctrlPr>
                            <a:rPr lang="en-US" i="1">
                              <a:latin typeface="Cambria Math" panose="02040503050406030204" pitchFamily="18" charset="0"/>
                            </a:rPr>
                          </m:ctrlPr>
                        </m:dPr>
                        <m:e>
                          <m:r>
                            <a:rPr lang="en-US" i="1">
                              <a:latin typeface="Cambria Math" panose="02040503050406030204" pitchFamily="18" charset="0"/>
                            </a:rPr>
                            <m:t>𝐼</m:t>
                          </m:r>
                        </m:e>
                      </m:d>
                      <m:r>
                        <a:rPr lang="en-US" i="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𝐴</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𝐼</m:t>
                                      </m:r>
                                    </m:num>
                                    <m:den>
                                      <m:r>
                                        <a:rPr lang="en-US" i="1">
                                          <a:latin typeface="Cambria Math" panose="02040503050406030204" pitchFamily="18" charset="0"/>
                                        </a:rPr>
                                        <m:t>𝐼𝑝</m:t>
                                      </m:r>
                                    </m:den>
                                  </m:f>
                                </m:e>
                              </m:d>
                            </m:e>
                            <m:sup>
                              <m:r>
                                <a:rPr lang="en-US" i="1">
                                  <a:latin typeface="Cambria Math" panose="02040503050406030204" pitchFamily="18" charset="0"/>
                                </a:rPr>
                                <m:t>𝑝</m:t>
                              </m:r>
                            </m:sup>
                          </m:sSup>
                          <m:r>
                            <a:rPr lang="en-US" i="0">
                              <a:latin typeface="Cambria Math" panose="02040503050406030204" pitchFamily="18" charset="0"/>
                            </a:rPr>
                            <m:t>−1</m:t>
                          </m:r>
                        </m:den>
                      </m:f>
                      <m:r>
                        <a:rPr lang="en-US" i="0">
                          <a:latin typeface="Cambria Math" panose="02040503050406030204" pitchFamily="18" charset="0"/>
                        </a:rPr>
                        <m:t>+</m:t>
                      </m:r>
                      <m:r>
                        <a:rPr lang="en-US" i="1">
                          <a:latin typeface="Cambria Math" panose="02040503050406030204" pitchFamily="18" charset="0"/>
                        </a:rPr>
                        <m:t>𝐵</m:t>
                      </m:r>
                    </m:oMath>
                  </m:oMathPara>
                </a14:m>
                <a:endParaRPr lang="en-US">
                  <a:latin typeface="Arial (Body)"/>
                </a:endParaRPr>
              </a:p>
            </p:txBody>
          </p:sp>
        </mc:Choice>
        <mc:Fallback xmlns="">
          <p:sp>
            <p:nvSpPr>
              <p:cNvPr id="4" name="Rectangle 3"/>
              <p:cNvSpPr>
                <a:spLocks noRot="1" noChangeAspect="1" noMove="1" noResize="1" noEditPoints="1" noAdjustHandles="1" noChangeArrowheads="1" noChangeShapeType="1" noTextEdit="1"/>
              </p:cNvSpPr>
              <p:nvPr/>
            </p:nvSpPr>
            <p:spPr>
              <a:xfrm>
                <a:off x="3873500" y="1516379"/>
                <a:ext cx="2325957" cy="9180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615665" y="1515129"/>
                <a:ext cx="1881669" cy="9205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m:t>
                      </m:r>
                      <m:d>
                        <m:dPr>
                          <m:ctrlPr>
                            <a:rPr lang="en-US" i="1">
                              <a:latin typeface="Cambria Math" panose="02040503050406030204" pitchFamily="18" charset="0"/>
                            </a:rPr>
                          </m:ctrlPr>
                        </m:dPr>
                        <m:e>
                          <m:r>
                            <a:rPr lang="en-US" i="1">
                              <a:latin typeface="Cambria Math" panose="02040503050406030204" pitchFamily="18" charset="0"/>
                            </a:rPr>
                            <m:t>𝐼</m:t>
                          </m:r>
                        </m:e>
                      </m:d>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𝐼</m:t>
                                      </m:r>
                                    </m:num>
                                    <m:den>
                                      <m:r>
                                        <a:rPr lang="en-US" i="1">
                                          <a:latin typeface="Cambria Math" panose="02040503050406030204" pitchFamily="18" charset="0"/>
                                        </a:rPr>
                                        <m:t>𝐼𝑝</m:t>
                                      </m:r>
                                    </m:den>
                                  </m:f>
                                </m:e>
                              </m:d>
                            </m:e>
                            <m:sup>
                              <m:r>
                                <a:rPr lang="en-US" i="0">
                                  <a:latin typeface="Cambria Math" panose="02040503050406030204" pitchFamily="18" charset="0"/>
                                </a:rPr>
                                <m:t>2</m:t>
                              </m:r>
                            </m:sup>
                          </m:sSup>
                          <m:r>
                            <a:rPr lang="en-US" i="0">
                              <a:latin typeface="Cambria Math" panose="02040503050406030204" pitchFamily="18" charset="0"/>
                            </a:rPr>
                            <m:t>−1</m:t>
                          </m:r>
                        </m:den>
                      </m:f>
                    </m:oMath>
                  </m:oMathPara>
                </a14:m>
                <a:endParaRPr lang="en-US">
                  <a:latin typeface="Arial (Body)"/>
                </a:endParaRPr>
              </a:p>
            </p:txBody>
          </p:sp>
        </mc:Choice>
        <mc:Fallback xmlns="">
          <p:sp>
            <p:nvSpPr>
              <p:cNvPr id="5" name="Rectangle 4"/>
              <p:cNvSpPr>
                <a:spLocks noRot="1" noChangeAspect="1" noMove="1" noResize="1" noEditPoints="1" noAdjustHandles="1" noChangeArrowheads="1" noChangeShapeType="1" noTextEdit="1"/>
              </p:cNvSpPr>
              <p:nvPr/>
            </p:nvSpPr>
            <p:spPr>
              <a:xfrm>
                <a:off x="6615665" y="1515129"/>
                <a:ext cx="1881669" cy="92057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9233189" y="1525654"/>
                <a:ext cx="1647502" cy="784574"/>
              </a:xfrm>
              <a:prstGeom prst="rect">
                <a:avLst/>
              </a:prstGeom>
            </p:spPr>
            <p:txBody>
              <a:bodyPr wrap="none">
                <a:spAutoFit/>
              </a:bodyPr>
              <a:lstStyle/>
              <a:p>
                <a14:m>
                  <m:oMath xmlns:m="http://schemas.openxmlformats.org/officeDocument/2006/math">
                    <m:nary>
                      <m:naryPr>
                        <m:limLoc m:val="undOvr"/>
                        <m:grow m:val="on"/>
                        <m:ctrlPr>
                          <a:rPr lang="en-US" sz="2000" i="1">
                            <a:latin typeface="Cambria Math" panose="02040503050406030204" pitchFamily="18" charset="0"/>
                            <a:ea typeface="MS Mincho"/>
                            <a:cs typeface="Times New Roman" panose="02020603050405020304" pitchFamily="18" charset="0"/>
                          </a:rPr>
                        </m:ctrlPr>
                      </m:naryPr>
                      <m:sub>
                        <m:r>
                          <a:rPr lang="en-US" sz="2000" i="1">
                            <a:effectLst/>
                            <a:latin typeface="Cambria Math" panose="02040503050406030204" pitchFamily="18" charset="0"/>
                            <a:ea typeface="MS Mincho"/>
                            <a:cs typeface="Times New Roman" panose="02020603050405020304" pitchFamily="18" charset="0"/>
                          </a:rPr>
                          <m:t>0</m:t>
                        </m:r>
                      </m:sub>
                      <m:sup>
                        <m:sSub>
                          <m:sSubPr>
                            <m:ctrlPr>
                              <a:rPr lang="en-US" sz="2000" i="1">
                                <a:effectLst/>
                                <a:latin typeface="Cambria Math" panose="02040503050406030204" pitchFamily="18" charset="0"/>
                                <a:ea typeface="MS Mincho"/>
                                <a:cs typeface="Times New Roman" panose="02020603050405020304" pitchFamily="18" charset="0"/>
                              </a:rPr>
                            </m:ctrlPr>
                          </m:sSubPr>
                          <m:e>
                            <m:r>
                              <a:rPr lang="en-US" sz="2000" i="1">
                                <a:effectLst/>
                                <a:latin typeface="Cambria Math" panose="02040503050406030204" pitchFamily="18" charset="0"/>
                                <a:ea typeface="MS Mincho"/>
                                <a:cs typeface="Times New Roman" panose="02020603050405020304" pitchFamily="18" charset="0"/>
                              </a:rPr>
                              <m:t>𝑇</m:t>
                            </m:r>
                          </m:e>
                          <m:sub>
                            <m:r>
                              <a:rPr lang="en-US" sz="2000" i="1">
                                <a:effectLst/>
                                <a:latin typeface="Cambria Math" panose="02040503050406030204" pitchFamily="18" charset="0"/>
                                <a:ea typeface="MS Mincho"/>
                                <a:cs typeface="Times New Roman" panose="02020603050405020304" pitchFamily="18" charset="0"/>
                              </a:rPr>
                              <m:t>0</m:t>
                            </m:r>
                          </m:sub>
                        </m:sSub>
                      </m:sup>
                      <m:e>
                        <m:f>
                          <m:fPr>
                            <m:ctrlPr>
                              <a:rPr lang="en-US" sz="2000" i="1">
                                <a:effectLst/>
                                <a:latin typeface="Cambria Math" panose="02040503050406030204" pitchFamily="18" charset="0"/>
                                <a:ea typeface="MS Mincho"/>
                                <a:cs typeface="Times New Roman" panose="02020603050405020304" pitchFamily="18" charset="0"/>
                              </a:rPr>
                            </m:ctrlPr>
                          </m:fPr>
                          <m:num>
                            <m:r>
                              <a:rPr lang="en-US" sz="2000" i="1">
                                <a:effectLst/>
                                <a:latin typeface="Cambria Math" panose="02040503050406030204" pitchFamily="18" charset="0"/>
                                <a:ea typeface="MS Mincho"/>
                                <a:cs typeface="Times New Roman" panose="02020603050405020304" pitchFamily="18" charset="0"/>
                              </a:rPr>
                              <m:t>1</m:t>
                            </m:r>
                          </m:num>
                          <m:den>
                            <m:r>
                              <a:rPr lang="en-US" sz="2000" i="1">
                                <a:effectLst/>
                                <a:latin typeface="Cambria Math" panose="02040503050406030204" pitchFamily="18" charset="0"/>
                                <a:ea typeface="MS Mincho"/>
                                <a:cs typeface="Times New Roman" panose="02020603050405020304" pitchFamily="18" charset="0"/>
                              </a:rPr>
                              <m:t>𝑡</m:t>
                            </m:r>
                            <m:d>
                              <m:dPr>
                                <m:ctrlPr>
                                  <a:rPr lang="en-US" sz="2000" i="1">
                                    <a:effectLst/>
                                    <a:latin typeface="Cambria Math" panose="02040503050406030204" pitchFamily="18" charset="0"/>
                                    <a:ea typeface="MS Mincho"/>
                                    <a:cs typeface="Times New Roman" panose="02020603050405020304" pitchFamily="18" charset="0"/>
                                  </a:rPr>
                                </m:ctrlPr>
                              </m:dPr>
                              <m:e>
                                <m:r>
                                  <a:rPr lang="en-US" sz="2000" i="1">
                                    <a:effectLst/>
                                    <a:latin typeface="Cambria Math" panose="02040503050406030204" pitchFamily="18" charset="0"/>
                                    <a:ea typeface="MS Mincho"/>
                                    <a:cs typeface="Times New Roman" panose="02020603050405020304" pitchFamily="18" charset="0"/>
                                  </a:rPr>
                                  <m:t>𝐼</m:t>
                                </m:r>
                              </m:e>
                            </m:d>
                          </m:den>
                        </m:f>
                      </m:e>
                    </m:nary>
                    <m:r>
                      <a:rPr lang="en-US" sz="2000" i="1">
                        <a:effectLst/>
                        <a:latin typeface="Cambria Math" panose="02040503050406030204" pitchFamily="18" charset="0"/>
                        <a:ea typeface="MS Mincho"/>
                        <a:cs typeface="Times New Roman" panose="02020603050405020304" pitchFamily="18" charset="0"/>
                      </a:rPr>
                      <m:t>𝑑𝑡</m:t>
                    </m:r>
                    <m:r>
                      <m:rPr>
                        <m:nor/>
                      </m:rPr>
                      <a:rPr lang="en-US" sz="2000" b="0" i="0" smtClean="0">
                        <a:effectLst/>
                        <a:latin typeface="Cambria Math" panose="02040503050406030204" pitchFamily="18" charset="0"/>
                        <a:ea typeface="MS Mincho"/>
                        <a:cs typeface="Times New Roman" panose="02020603050405020304" pitchFamily="18" charset="0"/>
                      </a:rPr>
                      <m:t> </m:t>
                    </m:r>
                    <m:r>
                      <m:rPr>
                        <m:nor/>
                      </m:rPr>
                      <a:rPr lang="vi-VN" sz="2000" dirty="0" smtClean="0">
                        <a:solidFill>
                          <a:schemeClr val="tx1"/>
                        </a:solidFill>
                      </a:rPr>
                      <m:t>≥</m:t>
                    </m:r>
                  </m:oMath>
                </a14:m>
                <a:r>
                  <a:rPr lang="en-US" sz="2000">
                    <a:effectLst/>
                    <a:latin typeface="Arial (Body)"/>
                    <a:ea typeface="MS Mincho"/>
                  </a:rPr>
                  <a:t> 1</a:t>
                </a:r>
                <a:endParaRPr lang="en-US" sz="2000">
                  <a:latin typeface="Arial (Body)"/>
                </a:endParaRPr>
              </a:p>
            </p:txBody>
          </p:sp>
        </mc:Choice>
        <mc:Fallback>
          <p:sp>
            <p:nvSpPr>
              <p:cNvPr id="6" name="Rectangle 5"/>
              <p:cNvSpPr>
                <a:spLocks noRot="1" noChangeAspect="1" noMove="1" noResize="1" noEditPoints="1" noAdjustHandles="1" noChangeArrowheads="1" noChangeShapeType="1" noTextEdit="1"/>
              </p:cNvSpPr>
              <p:nvPr/>
            </p:nvSpPr>
            <p:spPr>
              <a:xfrm>
                <a:off x="9233189" y="1525654"/>
                <a:ext cx="1647502" cy="784574"/>
              </a:xfrm>
              <a:prstGeom prst="rect">
                <a:avLst/>
              </a:prstGeom>
              <a:blipFill>
                <a:blip r:embed="rId6"/>
                <a:stretch>
                  <a:fillRect r="-2593"/>
                </a:stretch>
              </a:blipFill>
            </p:spPr>
            <p:txBody>
              <a:bodyPr/>
              <a:lstStyle/>
              <a:p>
                <a:r>
                  <a:rPr lang="en-GB">
                    <a:noFill/>
                  </a:rPr>
                  <a:t> </a:t>
                </a:r>
              </a:p>
            </p:txBody>
          </p:sp>
        </mc:Fallback>
      </mc:AlternateContent>
      <p:sp>
        <p:nvSpPr>
          <p:cNvPr id="13" name="Rectangle 12"/>
          <p:cNvSpPr/>
          <p:nvPr/>
        </p:nvSpPr>
        <p:spPr>
          <a:xfrm>
            <a:off x="6220295" y="6139184"/>
            <a:ext cx="5137643" cy="646331"/>
          </a:xfrm>
          <a:prstGeom prst="rect">
            <a:avLst/>
          </a:prstGeom>
        </p:spPr>
        <p:txBody>
          <a:bodyPr wrap="square">
            <a:spAutoFit/>
          </a:bodyPr>
          <a:lstStyle/>
          <a:p>
            <a:r>
              <a:rPr lang="en-US" i="1">
                <a:solidFill>
                  <a:schemeClr val="accent1">
                    <a:lumMod val="50000"/>
                  </a:schemeClr>
                </a:solidFill>
                <a:latin typeface="Arial (Body)"/>
                <a:ea typeface="Calibri" panose="020F0502020204030204" pitchFamily="34" charset="0"/>
              </a:rPr>
              <a:t>Đường cong đặc tính bảo vệ quá dòng của rơ-le theo tiêu chuẩn IEEE C37.112-1996</a:t>
            </a:r>
            <a:endParaRPr lang="en-US" i="1">
              <a:solidFill>
                <a:schemeClr val="accent1">
                  <a:lumMod val="50000"/>
                </a:schemeClr>
              </a:solidFill>
              <a:latin typeface="Arial (Body)"/>
            </a:endParaRPr>
          </a:p>
        </p:txBody>
      </p:sp>
      <p:pic>
        <p:nvPicPr>
          <p:cNvPr id="14" name="Hình ảnh 8">
            <a:extLst>
              <a:ext uri="{FF2B5EF4-FFF2-40B4-BE49-F238E27FC236}">
                <a16:creationId xmlns:a16="http://schemas.microsoft.com/office/drawing/2014/main" id="{3645E1C2-DC9D-4EC9-A1EA-6AB627B6C271}"/>
              </a:ext>
            </a:extLst>
          </p:cNvPr>
          <p:cNvPicPr>
            <a:picLocks noChangeAspect="1"/>
          </p:cNvPicPr>
          <p:nvPr/>
        </p:nvPicPr>
        <p:blipFill>
          <a:blip r:embed="rId7"/>
          <a:stretch>
            <a:fillRect/>
          </a:stretch>
        </p:blipFill>
        <p:spPr>
          <a:xfrm>
            <a:off x="6354681" y="2546790"/>
            <a:ext cx="4782425" cy="3530854"/>
          </a:xfrm>
          <a:prstGeom prst="rect">
            <a:avLst/>
          </a:prstGeom>
        </p:spPr>
      </p:pic>
    </p:spTree>
    <p:extLst>
      <p:ext uri="{BB962C8B-B14F-4D97-AF65-F5344CB8AC3E}">
        <p14:creationId xmlns:p14="http://schemas.microsoft.com/office/powerpoint/2010/main" val="315098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8580" y="918871"/>
            <a:ext cx="6053328" cy="400110"/>
          </a:xfrm>
          <a:prstGeom prst="rect">
            <a:avLst/>
          </a:prstGeom>
          <a:noFill/>
        </p:spPr>
        <p:txBody>
          <a:bodyPr wrap="square" rtlCol="0">
            <a:spAutoFit/>
          </a:bodyPr>
          <a:lstStyle/>
          <a:p>
            <a:pPr lvl="2"/>
            <a:r>
              <a:rPr lang="en-US" sz="2000" b="1">
                <a:latin typeface="Arial (Body)"/>
              </a:rPr>
              <a:t>Nghiên cứu đo sự cố ngắn mạch </a:t>
            </a:r>
          </a:p>
        </p:txBody>
      </p:sp>
      <p:pic>
        <p:nvPicPr>
          <p:cNvPr id="8" name="Picture 7"/>
          <p:cNvPicPr/>
          <p:nvPr/>
        </p:nvPicPr>
        <p:blipFill>
          <a:blip r:embed="rId2"/>
          <a:stretch>
            <a:fillRect/>
          </a:stretch>
        </p:blipFill>
        <p:spPr>
          <a:xfrm>
            <a:off x="361396" y="1615503"/>
            <a:ext cx="8427720" cy="4460040"/>
          </a:xfrm>
          <a:prstGeom prst="rect">
            <a:avLst/>
          </a:prstGeom>
        </p:spPr>
      </p:pic>
      <p:sp>
        <p:nvSpPr>
          <p:cNvPr id="2" name="Rectangle 1"/>
          <p:cNvSpPr/>
          <p:nvPr/>
        </p:nvSpPr>
        <p:spPr>
          <a:xfrm>
            <a:off x="2197624" y="6263484"/>
            <a:ext cx="3555460" cy="507831"/>
          </a:xfrm>
          <a:prstGeom prst="rect">
            <a:avLst/>
          </a:prstGeom>
        </p:spPr>
        <p:txBody>
          <a:bodyPr wrap="none">
            <a:spAutoFit/>
          </a:bodyPr>
          <a:lstStyle/>
          <a:p>
            <a:pPr marL="226695" algn="ctr">
              <a:lnSpc>
                <a:spcPct val="150000"/>
              </a:lnSpc>
              <a:spcAft>
                <a:spcPts val="1000"/>
              </a:spcAft>
            </a:pPr>
            <a:r>
              <a:rPr lang="en-US" i="1">
                <a:solidFill>
                  <a:srgbClr val="1F3864"/>
                </a:solidFill>
                <a:latin typeface="Arial (Body)"/>
                <a:ea typeface="Calibri" panose="020F0502020204030204" pitchFamily="34" charset="0"/>
                <a:cs typeface="Times New Roman" panose="02020603050405020304" pitchFamily="18" charset="0"/>
              </a:rPr>
              <a:t>Mạch nguyên lý đo ngắn mạch</a:t>
            </a:r>
            <a:endParaRPr lang="en-US" i="1">
              <a:solidFill>
                <a:srgbClr val="1F3864"/>
              </a:solidFill>
              <a:effectLst/>
              <a:latin typeface="Arial (Body)"/>
              <a:ea typeface="Calibri" panose="020F0502020204030204" pitchFamily="34" charset="0"/>
              <a:cs typeface="Times New Roman" panose="02020603050405020304" pitchFamily="18" charset="0"/>
            </a:endParaRPr>
          </a:p>
        </p:txBody>
      </p:sp>
      <p:sp>
        <p:nvSpPr>
          <p:cNvPr id="10" name="Rectangle 9"/>
          <p:cNvSpPr/>
          <p:nvPr/>
        </p:nvSpPr>
        <p:spPr>
          <a:xfrm>
            <a:off x="9116568" y="1849755"/>
            <a:ext cx="2846831" cy="3000821"/>
          </a:xfrm>
          <a:prstGeom prst="rect">
            <a:avLst/>
          </a:prstGeom>
        </p:spPr>
        <p:txBody>
          <a:bodyPr wrap="square">
            <a:spAutoFit/>
          </a:bodyPr>
          <a:lstStyle/>
          <a:p>
            <a:pPr>
              <a:lnSpc>
                <a:spcPct val="150000"/>
              </a:lnSpc>
            </a:pPr>
            <a:r>
              <a:rPr lang="en-US">
                <a:latin typeface="Arial (Body)"/>
                <a:ea typeface="Times New Roman" panose="02020603050405020304" pitchFamily="18" charset="0"/>
              </a:rPr>
              <a:t>Các thành phần </a:t>
            </a:r>
            <a:r>
              <a:rPr lang="vi-VN">
                <a:latin typeface="Arial (Body)"/>
                <a:ea typeface="Times New Roman" panose="02020603050405020304" pitchFamily="18" charset="0"/>
              </a:rPr>
              <a:t>đo:</a:t>
            </a:r>
            <a:endParaRPr lang="en-US">
              <a:latin typeface="Arial (Body)"/>
              <a:ea typeface="Times New Roman" panose="02020603050405020304" pitchFamily="18" charset="0"/>
            </a:endParaRPr>
          </a:p>
          <a:p>
            <a:pPr marL="285750" indent="-285750">
              <a:lnSpc>
                <a:spcPct val="150000"/>
              </a:lnSpc>
              <a:buFontTx/>
              <a:buChar char="-"/>
            </a:pPr>
            <a:r>
              <a:rPr lang="en-US">
                <a:latin typeface="Arial (Body)"/>
              </a:rPr>
              <a:t>Điện trở Shunt FL-2-100A-75mV</a:t>
            </a:r>
          </a:p>
          <a:p>
            <a:pPr marL="285750" indent="-285750">
              <a:lnSpc>
                <a:spcPct val="150000"/>
              </a:lnSpc>
              <a:buFontTx/>
              <a:buChar char="-"/>
            </a:pPr>
            <a:r>
              <a:rPr lang="en-US">
                <a:latin typeface="Arial (Body)"/>
              </a:rPr>
              <a:t>IC khuếch đại thuật toán LM358-SOP8</a:t>
            </a:r>
          </a:p>
          <a:p>
            <a:pPr marL="285750" indent="-285750">
              <a:lnSpc>
                <a:spcPct val="150000"/>
              </a:lnSpc>
              <a:buFontTx/>
              <a:buChar char="-"/>
            </a:pPr>
            <a:r>
              <a:rPr lang="en-US">
                <a:latin typeface="Arial (Body)"/>
              </a:rPr>
              <a:t>IC so sánh lm358</a:t>
            </a:r>
          </a:p>
          <a:p>
            <a:pPr marL="285750" indent="-285750">
              <a:lnSpc>
                <a:spcPct val="150000"/>
              </a:lnSpc>
              <a:buFontTx/>
              <a:buChar char="-"/>
            </a:pPr>
            <a:r>
              <a:rPr lang="en-US">
                <a:latin typeface="Arial (Body)"/>
              </a:rPr>
              <a:t>Biến trở</a:t>
            </a:r>
          </a:p>
        </p:txBody>
      </p:sp>
      <p:pic>
        <p:nvPicPr>
          <p:cNvPr id="7" name="Picture 6"/>
          <p:cNvPicPr/>
          <p:nvPr/>
        </p:nvPicPr>
        <p:blipFill>
          <a:blip r:embed="rId3"/>
          <a:stretch>
            <a:fillRect/>
          </a:stretch>
        </p:blipFill>
        <p:spPr>
          <a:xfrm>
            <a:off x="7481057" y="1512978"/>
            <a:ext cx="4349547" cy="5235794"/>
          </a:xfrm>
          <a:prstGeom prst="rect">
            <a:avLst/>
          </a:prstGeom>
        </p:spPr>
      </p:pic>
      <p:sp>
        <p:nvSpPr>
          <p:cNvPr id="9" name="Rectangle 8"/>
          <p:cNvSpPr/>
          <p:nvPr/>
        </p:nvSpPr>
        <p:spPr>
          <a:xfrm>
            <a:off x="1139033" y="1469752"/>
            <a:ext cx="3845798" cy="1338828"/>
          </a:xfrm>
          <a:prstGeom prst="rect">
            <a:avLst/>
          </a:prstGeom>
        </p:spPr>
        <p:txBody>
          <a:bodyPr wrap="square">
            <a:spAutoFit/>
          </a:bodyPr>
          <a:lstStyle/>
          <a:p>
            <a:pPr marL="226695" indent="457200">
              <a:lnSpc>
                <a:spcPct val="150000"/>
              </a:lnSpc>
              <a:spcAft>
                <a:spcPts val="0"/>
              </a:spcAft>
            </a:pPr>
            <a:r>
              <a:rPr lang="en-US">
                <a:latin typeface="Arial (Body)"/>
              </a:rPr>
              <a:t>Thiết kế thêm 4 công tắc bít tương ứng với 4 dòng định mức: 16A</a:t>
            </a:r>
            <a:r>
              <a:rPr lang="vi-VN">
                <a:latin typeface="Arial (Body)"/>
              </a:rPr>
              <a:t> </a:t>
            </a:r>
            <a:r>
              <a:rPr lang="en-US">
                <a:latin typeface="Arial (Body)"/>
              </a:rPr>
              <a:t>-</a:t>
            </a:r>
            <a:r>
              <a:rPr lang="vi-VN">
                <a:latin typeface="Arial (Body)"/>
              </a:rPr>
              <a:t> </a:t>
            </a:r>
            <a:r>
              <a:rPr lang="en-US">
                <a:latin typeface="Arial (Body)"/>
              </a:rPr>
              <a:t>20A</a:t>
            </a:r>
            <a:r>
              <a:rPr lang="vi-VN">
                <a:latin typeface="Arial (Body)"/>
              </a:rPr>
              <a:t> </a:t>
            </a:r>
            <a:r>
              <a:rPr lang="en-US">
                <a:latin typeface="Arial (Body)"/>
              </a:rPr>
              <a:t>-25A</a:t>
            </a:r>
            <a:r>
              <a:rPr lang="vi-VN">
                <a:latin typeface="Arial (Body)"/>
              </a:rPr>
              <a:t> </a:t>
            </a:r>
            <a:r>
              <a:rPr lang="en-US">
                <a:latin typeface="Arial (Body)"/>
              </a:rPr>
              <a:t>–</a:t>
            </a:r>
            <a:r>
              <a:rPr lang="vi-VN">
                <a:latin typeface="Arial (Body)"/>
              </a:rPr>
              <a:t> 32A.</a:t>
            </a:r>
            <a:r>
              <a:rPr lang="en-US">
                <a:latin typeface="Arial (Body)"/>
              </a:rPr>
              <a:t> </a:t>
            </a:r>
            <a:endParaRPr lang="en-US">
              <a:effectLst/>
              <a:latin typeface="Arial (Body)"/>
              <a:ea typeface="Calibri" panose="020F0502020204030204" pitchFamily="34" charset="0"/>
              <a:cs typeface="Times New Roman" panose="02020603050405020304" pitchFamily="18" charset="0"/>
            </a:endParaRPr>
          </a:p>
        </p:txBody>
      </p:sp>
      <p:sp>
        <p:nvSpPr>
          <p:cNvPr id="11" name="TextBox 10"/>
          <p:cNvSpPr txBox="1"/>
          <p:nvPr/>
        </p:nvSpPr>
        <p:spPr>
          <a:xfrm>
            <a:off x="939684" y="109228"/>
            <a:ext cx="7849432" cy="523220"/>
          </a:xfrm>
          <a:prstGeom prst="rect">
            <a:avLst/>
          </a:prstGeom>
          <a:noFill/>
        </p:spPr>
        <p:txBody>
          <a:bodyPr wrap="square" rtlCol="0">
            <a:spAutoFit/>
          </a:bodyPr>
          <a:lstStyle/>
          <a:p>
            <a:pPr eaLnBrk="0" hangingPunct="0"/>
            <a:r>
              <a:rPr lang="en-US" sz="2800" b="1">
                <a:solidFill>
                  <a:schemeClr val="accent1">
                    <a:lumMod val="50000"/>
                  </a:schemeClr>
                </a:solidFill>
                <a:latin typeface="Arial (Body)"/>
                <a:cs typeface="Arial" panose="020B0604020202020204" pitchFamily="34" charset="0"/>
              </a:rPr>
              <a:t>2. Nghiên cứu thiết kế thiết bị Rơ-le số</a:t>
            </a:r>
          </a:p>
        </p:txBody>
      </p:sp>
    </p:spTree>
    <p:extLst>
      <p:ext uri="{BB962C8B-B14F-4D97-AF65-F5344CB8AC3E}">
        <p14:creationId xmlns:p14="http://schemas.microsoft.com/office/powerpoint/2010/main" val="23294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8"/>
                                        </p:tgtEl>
                                        <p:attrNameLst>
                                          <p:attrName>ppt_x</p:attrName>
                                        </p:attrNameLst>
                                      </p:cBhvr>
                                      <p:tavLst>
                                        <p:tav tm="0">
                                          <p:val>
                                            <p:strVal val="ppt_x"/>
                                          </p:val>
                                        </p:tav>
                                        <p:tav tm="100000">
                                          <p:val>
                                            <p:strVal val="ppt_x"/>
                                          </p:val>
                                        </p:tav>
                                      </p:tavLst>
                                    </p:anim>
                                    <p:anim calcmode="lin" valueType="num">
                                      <p:cBhvr additive="base">
                                        <p:cTn id="11" dur="500"/>
                                        <p:tgtEl>
                                          <p:spTgt spid="8"/>
                                        </p:tgtEl>
                                        <p:attrNameLst>
                                          <p:attrName>ppt_y</p:attrName>
                                        </p:attrNameLst>
                                      </p:cBhvr>
                                      <p:tavLst>
                                        <p:tav tm="0">
                                          <p:val>
                                            <p:strVal val="ppt_y"/>
                                          </p:val>
                                        </p:tav>
                                        <p:tav tm="100000">
                                          <p:val>
                                            <p:strVal val="1+ppt_h/2"/>
                                          </p:val>
                                        </p:tav>
                                      </p:tavLst>
                                    </p:anim>
                                    <p:set>
                                      <p:cBhvr>
                                        <p:cTn id="12" dur="1" fill="hold">
                                          <p:stCondLst>
                                            <p:cond delay="499"/>
                                          </p:stCondLst>
                                        </p:cTn>
                                        <p:tgtEl>
                                          <p:spTgt spid="8"/>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10"/>
                                        </p:tgtEl>
                                        <p:attrNameLst>
                                          <p:attrName>ppt_x</p:attrName>
                                        </p:attrNameLst>
                                      </p:cBhvr>
                                      <p:tavLst>
                                        <p:tav tm="0">
                                          <p:val>
                                            <p:strVal val="ppt_x"/>
                                          </p:val>
                                        </p:tav>
                                        <p:tav tm="100000">
                                          <p:val>
                                            <p:strVal val="ppt_x"/>
                                          </p:val>
                                        </p:tav>
                                      </p:tavLst>
                                    </p:anim>
                                    <p:anim calcmode="lin" valueType="num">
                                      <p:cBhvr additive="base">
                                        <p:cTn id="15" dur="500"/>
                                        <p:tgtEl>
                                          <p:spTgt spid="10"/>
                                        </p:tgtEl>
                                        <p:attrNameLst>
                                          <p:attrName>ppt_y</p:attrName>
                                        </p:attrNameLst>
                                      </p:cBhvr>
                                      <p:tavLst>
                                        <p:tav tm="0">
                                          <p:val>
                                            <p:strVal val="ppt_y"/>
                                          </p:val>
                                        </p:tav>
                                        <p:tav tm="100000">
                                          <p:val>
                                            <p:strVal val="1+ppt_h/2"/>
                                          </p:val>
                                        </p:tav>
                                      </p:tavLst>
                                    </p:anim>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5236" y="1020784"/>
            <a:ext cx="7065264" cy="400110"/>
          </a:xfrm>
          <a:prstGeom prst="rect">
            <a:avLst/>
          </a:prstGeom>
          <a:noFill/>
        </p:spPr>
        <p:txBody>
          <a:bodyPr wrap="square" rtlCol="0">
            <a:spAutoFit/>
          </a:bodyPr>
          <a:lstStyle/>
          <a:p>
            <a:pPr lvl="1"/>
            <a:r>
              <a:rPr lang="fr-FR" sz="2000" b="1">
                <a:latin typeface="Arial (Body)"/>
              </a:rPr>
              <a:t>Nghiên cứu thiết kế kết nối truyền thông không dây </a:t>
            </a:r>
            <a:endParaRPr lang="en-US" sz="2000" b="1">
              <a:latin typeface="Arial (Body)"/>
            </a:endParaRPr>
          </a:p>
        </p:txBody>
      </p:sp>
      <p:pic>
        <p:nvPicPr>
          <p:cNvPr id="7" name="Picture 6"/>
          <p:cNvPicPr/>
          <p:nvPr/>
        </p:nvPicPr>
        <p:blipFill>
          <a:blip r:embed="rId2"/>
          <a:stretch>
            <a:fillRect/>
          </a:stretch>
        </p:blipFill>
        <p:spPr>
          <a:xfrm>
            <a:off x="2052273" y="2312194"/>
            <a:ext cx="7520352" cy="3332554"/>
          </a:xfrm>
          <a:prstGeom prst="rect">
            <a:avLst/>
          </a:prstGeom>
        </p:spPr>
      </p:pic>
      <p:sp>
        <p:nvSpPr>
          <p:cNvPr id="4" name="Rectangle 3"/>
          <p:cNvSpPr/>
          <p:nvPr/>
        </p:nvSpPr>
        <p:spPr>
          <a:xfrm>
            <a:off x="4163568" y="5931451"/>
            <a:ext cx="3297762"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Cấu trúc chương trình Arduino</a:t>
            </a:r>
            <a:endParaRPr lang="en-US" i="1">
              <a:solidFill>
                <a:schemeClr val="accent1">
                  <a:lumMod val="50000"/>
                </a:schemeClr>
              </a:solidFill>
              <a:latin typeface="Arial (Body)"/>
            </a:endParaRPr>
          </a:p>
        </p:txBody>
      </p:sp>
      <p:sp>
        <p:nvSpPr>
          <p:cNvPr id="5" name="Rectangle 4"/>
          <p:cNvSpPr/>
          <p:nvPr/>
        </p:nvSpPr>
        <p:spPr>
          <a:xfrm>
            <a:off x="1711697" y="1656159"/>
            <a:ext cx="9067984" cy="369332"/>
          </a:xfrm>
          <a:prstGeom prst="rect">
            <a:avLst/>
          </a:prstGeom>
        </p:spPr>
        <p:txBody>
          <a:bodyPr wrap="square">
            <a:spAutoFit/>
          </a:bodyPr>
          <a:lstStyle/>
          <a:p>
            <a:r>
              <a:rPr lang="en-US">
                <a:latin typeface="Arial (Body)"/>
                <a:ea typeface="Calibri" panose="020F0502020204030204" pitchFamily="34" charset="0"/>
              </a:rPr>
              <a:t>Rơ-le số được điều khiển bới hai vi xử lý là Arduino Due và MCU </a:t>
            </a:r>
            <a:r>
              <a:rPr lang="vi-VN">
                <a:latin typeface="Arial (Body)"/>
                <a:ea typeface="Calibri" panose="020F0502020204030204" pitchFamily="34" charset="0"/>
              </a:rPr>
              <a:t>ESP32.</a:t>
            </a:r>
            <a:endParaRPr lang="en-US">
              <a:latin typeface="Arial (Body)"/>
            </a:endParaRPr>
          </a:p>
        </p:txBody>
      </p:sp>
      <p:pic>
        <p:nvPicPr>
          <p:cNvPr id="9" name="Picture 8"/>
          <p:cNvPicPr/>
          <p:nvPr/>
        </p:nvPicPr>
        <p:blipFill>
          <a:blip r:embed="rId3">
            <a:extLst>
              <a:ext uri="{BEBA8EAE-BF5A-486C-A8C5-ECC9F3942E4B}">
                <a14:imgProps xmlns:a14="http://schemas.microsoft.com/office/drawing/2010/main">
                  <a14:imgLayer r:embed="rId4">
                    <a14:imgEffect>
                      <a14:backgroundRemoval t="2764" b="91960" l="3636" r="93287">
                        <a14:foregroundMark x1="88392" y1="46482" x2="88392" y2="46482"/>
                        <a14:foregroundMark x1="10769" y1="46482" x2="10769" y2="46482"/>
                        <a14:foregroundMark x1="14825" y1="76633" x2="14825" y2="76633"/>
                      </a14:backgroundRemoval>
                    </a14:imgEffect>
                  </a14:imgLayer>
                </a14:imgProps>
              </a:ext>
            </a:extLst>
          </a:blip>
          <a:stretch>
            <a:fillRect/>
          </a:stretch>
        </p:blipFill>
        <p:spPr>
          <a:xfrm>
            <a:off x="8450803" y="2515187"/>
            <a:ext cx="3474498" cy="2183370"/>
          </a:xfrm>
          <a:prstGeom prst="rect">
            <a:avLst/>
          </a:prstGeom>
        </p:spPr>
      </p:pic>
      <p:sp>
        <p:nvSpPr>
          <p:cNvPr id="10" name="Rectangle 9"/>
          <p:cNvSpPr/>
          <p:nvPr/>
        </p:nvSpPr>
        <p:spPr>
          <a:xfrm>
            <a:off x="9692752" y="4716884"/>
            <a:ext cx="1492716" cy="369332"/>
          </a:xfrm>
          <a:prstGeom prst="rect">
            <a:avLst/>
          </a:prstGeom>
        </p:spPr>
        <p:txBody>
          <a:bodyPr wrap="none">
            <a:spAutoFit/>
          </a:bodyPr>
          <a:lstStyle/>
          <a:p>
            <a:r>
              <a:rPr lang="en-US">
                <a:latin typeface="Arial (Body)"/>
                <a:ea typeface="Calibri" panose="020F0502020204030204" pitchFamily="34" charset="0"/>
              </a:rPr>
              <a:t>MCU ESP32</a:t>
            </a:r>
            <a:endParaRPr lang="en-US">
              <a:latin typeface="Arial (Body)"/>
            </a:endParaRPr>
          </a:p>
        </p:txBody>
      </p:sp>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873009" y="2309570"/>
            <a:ext cx="7287816" cy="3181668"/>
          </a:xfrm>
          <a:prstGeom prst="rect">
            <a:avLst/>
          </a:prstGeom>
        </p:spPr>
      </p:pic>
      <p:sp>
        <p:nvSpPr>
          <p:cNvPr id="12" name="TextBox 11"/>
          <p:cNvSpPr txBox="1"/>
          <p:nvPr/>
        </p:nvSpPr>
        <p:spPr>
          <a:xfrm>
            <a:off x="939684" y="109228"/>
            <a:ext cx="7849432" cy="523220"/>
          </a:xfrm>
          <a:prstGeom prst="rect">
            <a:avLst/>
          </a:prstGeom>
          <a:noFill/>
        </p:spPr>
        <p:txBody>
          <a:bodyPr wrap="square" rtlCol="0">
            <a:spAutoFit/>
          </a:bodyPr>
          <a:lstStyle/>
          <a:p>
            <a:pPr eaLnBrk="0" hangingPunct="0"/>
            <a:r>
              <a:rPr lang="en-US" sz="2800" b="1">
                <a:solidFill>
                  <a:schemeClr val="accent1">
                    <a:lumMod val="50000"/>
                  </a:schemeClr>
                </a:solidFill>
                <a:latin typeface="Arial (Body)"/>
                <a:cs typeface="Arial" panose="020B0604020202020204" pitchFamily="34" charset="0"/>
              </a:rPr>
              <a:t>2. Nghiên cứu thiết kế thiết bị Rơ-le số</a:t>
            </a:r>
          </a:p>
        </p:txBody>
      </p:sp>
      <p:sp>
        <p:nvSpPr>
          <p:cNvPr id="13" name="Rectangle 12"/>
          <p:cNvSpPr/>
          <p:nvPr/>
        </p:nvSpPr>
        <p:spPr>
          <a:xfrm>
            <a:off x="2909746" y="5928827"/>
            <a:ext cx="3214341" cy="369332"/>
          </a:xfrm>
          <a:prstGeom prst="rect">
            <a:avLst/>
          </a:prstGeom>
        </p:spPr>
        <p:txBody>
          <a:bodyPr wrap="none">
            <a:spAutoFit/>
          </a:bodyPr>
          <a:lstStyle/>
          <a:p>
            <a:r>
              <a:rPr lang="en-US" i="1">
                <a:solidFill>
                  <a:schemeClr val="accent1">
                    <a:lumMod val="50000"/>
                  </a:schemeClr>
                </a:solidFill>
                <a:latin typeface="Arial (Body)"/>
                <a:ea typeface="Calibri" panose="020F0502020204030204" pitchFamily="34" charset="0"/>
              </a:rPr>
              <a:t>Cấu trúc chương trình </a:t>
            </a:r>
            <a:r>
              <a:rPr lang="vi-VN" i="1">
                <a:solidFill>
                  <a:schemeClr val="accent1">
                    <a:lumMod val="50000"/>
                  </a:schemeClr>
                </a:solidFill>
                <a:latin typeface="Arial (Body)"/>
                <a:ea typeface="Calibri" panose="020F0502020204030204" pitchFamily="34" charset="0"/>
              </a:rPr>
              <a:t>ESP32</a:t>
            </a:r>
            <a:endParaRPr lang="en-US" i="1">
              <a:solidFill>
                <a:schemeClr val="accent1">
                  <a:lumMod val="50000"/>
                </a:schemeClr>
              </a:solidFill>
              <a:latin typeface="Arial (Body)"/>
            </a:endParaRPr>
          </a:p>
        </p:txBody>
      </p:sp>
    </p:spTree>
    <p:extLst>
      <p:ext uri="{BB962C8B-B14F-4D97-AF65-F5344CB8AC3E}">
        <p14:creationId xmlns:p14="http://schemas.microsoft.com/office/powerpoint/2010/main" val="16324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4"/>
                                        </p:tgtEl>
                                        <p:attrNameLst>
                                          <p:attrName>ppt_y</p:attrName>
                                        </p:attrNameLst>
                                      </p:cBhvr>
                                      <p:tavLst>
                                        <p:tav tm="0">
                                          <p:val>
                                            <p:strVal val="#ppt_y"/>
                                          </p:val>
                                        </p:tav>
                                        <p:tav tm="100000">
                                          <p:val>
                                            <p:strVal val="#ppt_y+#ppt_h*1.125000"/>
                                          </p:val>
                                        </p:tav>
                                      </p:tavLst>
                                    </p:anim>
                                    <p:animEffect transition="out" filter="wipe(down)">
                                      <p:cBhvr>
                                        <p:cTn id="7" dur="500"/>
                                        <p:tgtEl>
                                          <p:spTgt spid="4"/>
                                        </p:tgtEl>
                                      </p:cBhvr>
                                    </p:animEffect>
                                    <p:set>
                                      <p:cBhvr>
                                        <p:cTn id="8" dur="1" fill="hold">
                                          <p:stCondLst>
                                            <p:cond delay="499"/>
                                          </p:stCondLst>
                                        </p:cTn>
                                        <p:tgtEl>
                                          <p:spTgt spid="4"/>
                                        </p:tgtEl>
                                        <p:attrNameLst>
                                          <p:attrName>style.visibility</p:attrName>
                                        </p:attrNameLst>
                                      </p:cBhvr>
                                      <p:to>
                                        <p:strVal val="hidden"/>
                                      </p:to>
                                    </p:set>
                                  </p:childTnLst>
                                </p:cTn>
                              </p:par>
                              <p:par>
                                <p:cTn id="9" presetID="12" presetClass="exit" presetSubtype="4" fill="hold" nodeType="withEffect">
                                  <p:stCondLst>
                                    <p:cond delay="0"/>
                                  </p:stCondLst>
                                  <p:childTnLst>
                                    <p:anim calcmode="lin" valueType="num">
                                      <p:cBhvr additive="base">
                                        <p:cTn id="10" dur="500"/>
                                        <p:tgtEl>
                                          <p:spTgt spid="7"/>
                                        </p:tgtEl>
                                        <p:attrNameLst>
                                          <p:attrName>ppt_y</p:attrName>
                                        </p:attrNameLst>
                                      </p:cBhvr>
                                      <p:tavLst>
                                        <p:tav tm="0">
                                          <p:val>
                                            <p:strVal val="#ppt_y"/>
                                          </p:val>
                                        </p:tav>
                                        <p:tav tm="100000">
                                          <p:val>
                                            <p:strVal val="#ppt_y+#ppt_h*1.125000"/>
                                          </p:val>
                                        </p:tav>
                                      </p:tavLst>
                                    </p:anim>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9536" y="983980"/>
            <a:ext cx="6053328" cy="400110"/>
          </a:xfrm>
          <a:prstGeom prst="rect">
            <a:avLst/>
          </a:prstGeom>
          <a:noFill/>
        </p:spPr>
        <p:txBody>
          <a:bodyPr wrap="square" rtlCol="0">
            <a:spAutoFit/>
          </a:bodyPr>
          <a:lstStyle/>
          <a:p>
            <a:pPr lvl="1"/>
            <a:r>
              <a:rPr lang="fr-FR" sz="2000" b="1">
                <a:latin typeface="Arial (Body)"/>
              </a:rPr>
              <a:t>Nghiên cứu thiết kế vỏ thiết bị </a:t>
            </a:r>
            <a:endParaRPr lang="en-US" sz="2000" b="1">
              <a:latin typeface="Arial (Body)"/>
            </a:endParaRPr>
          </a:p>
        </p:txBody>
      </p:sp>
      <p:sp>
        <p:nvSpPr>
          <p:cNvPr id="4" name="Rectangle 3"/>
          <p:cNvSpPr/>
          <p:nvPr/>
        </p:nvSpPr>
        <p:spPr>
          <a:xfrm>
            <a:off x="1629086" y="1584221"/>
            <a:ext cx="9029389" cy="646331"/>
          </a:xfrm>
          <a:prstGeom prst="rect">
            <a:avLst/>
          </a:prstGeom>
        </p:spPr>
        <p:txBody>
          <a:bodyPr wrap="square">
            <a:spAutoFit/>
          </a:bodyPr>
          <a:lstStyle/>
          <a:p>
            <a:r>
              <a:rPr lang="en-US">
                <a:solidFill>
                  <a:srgbClr val="000000"/>
                </a:solidFill>
                <a:latin typeface="Arial (Body)"/>
                <a:ea typeface="Times New Roman" panose="02020603050405020304" pitchFamily="18" charset="0"/>
              </a:rPr>
              <a:t>In 3D hay còn gọi là Công nghệ sản xuất đắp dần, là một chuỗi kết hợp các công đoạn khác nhau để tạo ra một vật thể ba </a:t>
            </a:r>
            <a:r>
              <a:rPr lang="vi-VN">
                <a:solidFill>
                  <a:srgbClr val="000000"/>
                </a:solidFill>
                <a:latin typeface="Arial (Body)"/>
                <a:ea typeface="Times New Roman" panose="02020603050405020304" pitchFamily="18" charset="0"/>
              </a:rPr>
              <a:t>chiều.</a:t>
            </a:r>
            <a:endParaRPr lang="en-US">
              <a:latin typeface="Arial (Body)"/>
            </a:endParaRPr>
          </a:p>
        </p:txBody>
      </p:sp>
      <p:pic>
        <p:nvPicPr>
          <p:cNvPr id="10" name="Picture 9"/>
          <p:cNvPicPr/>
          <p:nvPr/>
        </p:nvPicPr>
        <p:blipFill>
          <a:blip r:embed="rId2"/>
          <a:stretch>
            <a:fillRect/>
          </a:stretch>
        </p:blipFill>
        <p:spPr>
          <a:xfrm>
            <a:off x="492911" y="2905221"/>
            <a:ext cx="3667189" cy="2813493"/>
          </a:xfrm>
          <a:prstGeom prst="rect">
            <a:avLst/>
          </a:prstGeom>
        </p:spPr>
      </p:pic>
      <p:sp>
        <p:nvSpPr>
          <p:cNvPr id="7" name="Rectangle 6"/>
          <p:cNvSpPr/>
          <p:nvPr/>
        </p:nvSpPr>
        <p:spPr>
          <a:xfrm>
            <a:off x="440412" y="6079200"/>
            <a:ext cx="3772186" cy="369332"/>
          </a:xfrm>
          <a:prstGeom prst="rect">
            <a:avLst/>
          </a:prstGeom>
        </p:spPr>
        <p:txBody>
          <a:bodyPr wrap="none">
            <a:spAutoFit/>
          </a:bodyPr>
          <a:lstStyle/>
          <a:p>
            <a:r>
              <a:rPr lang="vi-VN" i="1">
                <a:solidFill>
                  <a:schemeClr val="accent1">
                    <a:lumMod val="50000"/>
                  </a:schemeClr>
                </a:solidFill>
                <a:latin typeface="Arial (Body)"/>
                <a:ea typeface="Calibri" panose="020F0502020204030204" pitchFamily="34" charset="0"/>
              </a:rPr>
              <a:t>Ảnh thiết kế mặt trước của thiết bị</a:t>
            </a:r>
            <a:endParaRPr lang="en-US" i="1">
              <a:solidFill>
                <a:schemeClr val="accent1">
                  <a:lumMod val="50000"/>
                </a:schemeClr>
              </a:solidFill>
              <a:latin typeface="Arial (Body)"/>
            </a:endParaRPr>
          </a:p>
        </p:txBody>
      </p:sp>
      <p:pic>
        <p:nvPicPr>
          <p:cNvPr id="11" name="Picture 10"/>
          <p:cNvPicPr/>
          <p:nvPr/>
        </p:nvPicPr>
        <p:blipFill>
          <a:blip r:embed="rId3"/>
          <a:stretch>
            <a:fillRect/>
          </a:stretch>
        </p:blipFill>
        <p:spPr>
          <a:xfrm>
            <a:off x="4620138" y="2936961"/>
            <a:ext cx="3602296" cy="2750012"/>
          </a:xfrm>
          <a:prstGeom prst="rect">
            <a:avLst/>
          </a:prstGeom>
        </p:spPr>
      </p:pic>
      <p:sp>
        <p:nvSpPr>
          <p:cNvPr id="8" name="Rectangle 7"/>
          <p:cNvSpPr/>
          <p:nvPr/>
        </p:nvSpPr>
        <p:spPr>
          <a:xfrm>
            <a:off x="5572336" y="6079200"/>
            <a:ext cx="1697901" cy="369332"/>
          </a:xfrm>
          <a:prstGeom prst="rect">
            <a:avLst/>
          </a:prstGeom>
        </p:spPr>
        <p:txBody>
          <a:bodyPr wrap="none">
            <a:spAutoFit/>
          </a:bodyPr>
          <a:lstStyle/>
          <a:p>
            <a:r>
              <a:rPr lang="vi-VN" i="1">
                <a:solidFill>
                  <a:schemeClr val="accent1">
                    <a:lumMod val="50000"/>
                  </a:schemeClr>
                </a:solidFill>
                <a:latin typeface="Arial (Body)"/>
                <a:ea typeface="Calibri" panose="020F0502020204030204" pitchFamily="34" charset="0"/>
              </a:rPr>
              <a:t>Ảnh 3D thiết bị</a:t>
            </a:r>
            <a:endParaRPr lang="en-US" i="1">
              <a:solidFill>
                <a:schemeClr val="accent1">
                  <a:lumMod val="50000"/>
                </a:schemeClr>
              </a:solidFill>
              <a:latin typeface="Arial (Body)"/>
            </a:endParaRPr>
          </a:p>
        </p:txBody>
      </p:sp>
      <p:pic>
        <p:nvPicPr>
          <p:cNvPr id="13" name="Picture 12"/>
          <p:cNvPicPr/>
          <p:nvPr/>
        </p:nvPicPr>
        <p:blipFill>
          <a:blip r:embed="rId4"/>
          <a:stretch>
            <a:fillRect/>
          </a:stretch>
        </p:blipFill>
        <p:spPr>
          <a:xfrm>
            <a:off x="8682472" y="2667952"/>
            <a:ext cx="2809240" cy="3288030"/>
          </a:xfrm>
          <a:prstGeom prst="rect">
            <a:avLst/>
          </a:prstGeom>
        </p:spPr>
      </p:pic>
      <p:sp>
        <p:nvSpPr>
          <p:cNvPr id="12" name="Rectangle 11"/>
          <p:cNvSpPr/>
          <p:nvPr/>
        </p:nvSpPr>
        <p:spPr>
          <a:xfrm>
            <a:off x="8519355" y="6079200"/>
            <a:ext cx="3135474" cy="507831"/>
          </a:xfrm>
          <a:prstGeom prst="rect">
            <a:avLst/>
          </a:prstGeom>
        </p:spPr>
        <p:txBody>
          <a:bodyPr wrap="none">
            <a:spAutoFit/>
          </a:bodyPr>
          <a:lstStyle/>
          <a:p>
            <a:pPr marL="226695" algn="ctr">
              <a:lnSpc>
                <a:spcPct val="150000"/>
              </a:lnSpc>
              <a:spcAft>
                <a:spcPts val="1000"/>
              </a:spcAft>
            </a:pPr>
            <a:r>
              <a:rPr lang="vi-VN" i="1">
                <a:solidFill>
                  <a:srgbClr val="1F3864"/>
                </a:solidFill>
                <a:latin typeface="Arial (Body)"/>
                <a:ea typeface="Calibri" panose="020F0502020204030204" pitchFamily="34" charset="0"/>
                <a:cs typeface="Times New Roman" panose="02020603050405020304" pitchFamily="18" charset="0"/>
              </a:rPr>
              <a:t>Ảnh vỏ thiết bị được in 3D </a:t>
            </a:r>
            <a:endParaRPr lang="en-US" i="1">
              <a:solidFill>
                <a:srgbClr val="1F3864"/>
              </a:solidFill>
              <a:effectLst/>
              <a:latin typeface="Arial (Body)"/>
              <a:ea typeface="Calibri" panose="020F0502020204030204" pitchFamily="34" charset="0"/>
              <a:cs typeface="Times New Roman" panose="02020603050405020304" pitchFamily="18" charset="0"/>
            </a:endParaRPr>
          </a:p>
        </p:txBody>
      </p:sp>
      <p:sp>
        <p:nvSpPr>
          <p:cNvPr id="14" name="TextBox 13"/>
          <p:cNvSpPr txBox="1"/>
          <p:nvPr/>
        </p:nvSpPr>
        <p:spPr>
          <a:xfrm>
            <a:off x="939684" y="109228"/>
            <a:ext cx="7849432" cy="523220"/>
          </a:xfrm>
          <a:prstGeom prst="rect">
            <a:avLst/>
          </a:prstGeom>
          <a:noFill/>
        </p:spPr>
        <p:txBody>
          <a:bodyPr wrap="square" rtlCol="0">
            <a:spAutoFit/>
          </a:bodyPr>
          <a:lstStyle/>
          <a:p>
            <a:pPr eaLnBrk="0" hangingPunct="0"/>
            <a:r>
              <a:rPr lang="en-US" sz="2800" b="1">
                <a:solidFill>
                  <a:schemeClr val="accent1">
                    <a:lumMod val="50000"/>
                  </a:schemeClr>
                </a:solidFill>
                <a:latin typeface="Arial (Body)"/>
                <a:cs typeface="Arial" panose="020B0604020202020204" pitchFamily="34" charset="0"/>
              </a:rPr>
              <a:t>2. Nghiên cứu thiết kế thiết bị Rơ-le số</a:t>
            </a:r>
          </a:p>
        </p:txBody>
      </p:sp>
    </p:spTree>
    <p:extLst>
      <p:ext uri="{BB962C8B-B14F-4D97-AF65-F5344CB8AC3E}">
        <p14:creationId xmlns:p14="http://schemas.microsoft.com/office/powerpoint/2010/main" val="3625504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2204</TotalTime>
  <Words>1818</Words>
  <Application>Microsoft Office PowerPoint</Application>
  <PresentationFormat>Widescreen</PresentationFormat>
  <Paragraphs>226</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(Body)</vt:lpstr>
      <vt:lpstr>Calibri</vt:lpstr>
      <vt:lpstr>Cambria Math</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HỆ THỐNG CUNG CẤP ĐIỆN CHO  KHU TÒA NHÀ VĂN PHÒNG  QUẬN 2 – TP HỒ CHÍ MINH</dc:title>
  <dc:creator>admin</dc:creator>
  <cp:lastModifiedBy>Quang Nguyen Van</cp:lastModifiedBy>
  <cp:revision>245</cp:revision>
  <dcterms:created xsi:type="dcterms:W3CDTF">2022-05-06T02:10:45Z</dcterms:created>
  <dcterms:modified xsi:type="dcterms:W3CDTF">2022-06-03T20:41:00Z</dcterms:modified>
</cp:coreProperties>
</file>